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1"/>
  </p:notesMasterIdLst>
  <p:handoutMasterIdLst>
    <p:handoutMasterId r:id="rId52"/>
  </p:handoutMasterIdLst>
  <p:sldIdLst>
    <p:sldId id="256" r:id="rId2"/>
    <p:sldId id="283" r:id="rId3"/>
    <p:sldId id="258" r:id="rId4"/>
    <p:sldId id="269" r:id="rId5"/>
    <p:sldId id="260" r:id="rId6"/>
    <p:sldId id="271" r:id="rId7"/>
    <p:sldId id="279" r:id="rId8"/>
    <p:sldId id="284" r:id="rId9"/>
    <p:sldId id="305" r:id="rId10"/>
    <p:sldId id="280" r:id="rId11"/>
    <p:sldId id="306" r:id="rId12"/>
    <p:sldId id="281" r:id="rId13"/>
    <p:sldId id="307" r:id="rId14"/>
    <p:sldId id="282" r:id="rId15"/>
    <p:sldId id="308" r:id="rId16"/>
    <p:sldId id="309" r:id="rId17"/>
    <p:sldId id="278" r:id="rId18"/>
    <p:sldId id="289" r:id="rId19"/>
    <p:sldId id="310" r:id="rId20"/>
    <p:sldId id="311" r:id="rId21"/>
    <p:sldId id="275" r:id="rId22"/>
    <p:sldId id="274" r:id="rId23"/>
    <p:sldId id="312" r:id="rId24"/>
    <p:sldId id="313" r:id="rId25"/>
    <p:sldId id="314" r:id="rId26"/>
    <p:sldId id="315" r:id="rId27"/>
    <p:sldId id="316" r:id="rId28"/>
    <p:sldId id="290" r:id="rId29"/>
    <p:sldId id="291" r:id="rId30"/>
    <p:sldId id="285" r:id="rId31"/>
    <p:sldId id="292" r:id="rId32"/>
    <p:sldId id="286" r:id="rId33"/>
    <p:sldId id="287" r:id="rId34"/>
    <p:sldId id="288" r:id="rId35"/>
    <p:sldId id="296" r:id="rId36"/>
    <p:sldId id="297" r:id="rId37"/>
    <p:sldId id="261" r:id="rId38"/>
    <p:sldId id="300" r:id="rId39"/>
    <p:sldId id="298" r:id="rId40"/>
    <p:sldId id="304" r:id="rId41"/>
    <p:sldId id="259" r:id="rId42"/>
    <p:sldId id="262" r:id="rId43"/>
    <p:sldId id="263" r:id="rId44"/>
    <p:sldId id="301" r:id="rId45"/>
    <p:sldId id="265" r:id="rId46"/>
    <p:sldId id="266" r:id="rId47"/>
    <p:sldId id="302" r:id="rId48"/>
    <p:sldId id="268" r:id="rId49"/>
    <p:sldId id="303" r:id="rId50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3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55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06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B51A78-4CFA-4E24-B3D1-0669260D69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24CF00-FBC0-43B6-A926-2A520C6143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BED638-7514-4016-BEE0-2DB537DED2F7}" type="datetimeFigureOut">
              <a:rPr lang="en-US" smtClean="0"/>
              <a:t>11/7/2019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006902-B15F-40DE-8BF8-B8A535E4C02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DB590E-77C3-4DB4-AAAD-3568FF5842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D05675-BEA1-4448-893A-7D96B79522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8513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753851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3057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72036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73919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39988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3998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50297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04070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79756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84967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35570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3475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17216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80025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92040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8085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5341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2640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There are two</a:t>
            </a:r>
            <a:r>
              <a:rPr lang="en-US" baseline="0" dirty="0"/>
              <a:t> </a:t>
            </a:r>
            <a:r>
              <a:rPr lang="en-US" baseline="0" dirty="0" err="1"/>
              <a:t>opencv</a:t>
            </a:r>
            <a:r>
              <a:rPr lang="en-US" baseline="0" dirty="0"/>
              <a:t> functions for finding corners of chess boards.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/>
              <a:t>One is </a:t>
            </a:r>
            <a:r>
              <a:rPr lang="en-US" baseline="0" dirty="0" err="1"/>
              <a:t>findChessBoardCorners</a:t>
            </a:r>
            <a:r>
              <a:rPr lang="en-US" baseline="0" dirty="0"/>
              <a:t>. To use it, we need images and size of chessboard.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/>
              <a:t>We already have 15 images, right. And this </a:t>
            </a:r>
            <a:r>
              <a:rPr lang="en-US" baseline="0" dirty="0" err="1"/>
              <a:t>chess_size</a:t>
            </a:r>
            <a:r>
              <a:rPr lang="en-US" baseline="0" dirty="0"/>
              <a:t> variable means that size of rows and columns of chessboard, but it is only counted internal corners of chess board, so 11 </a:t>
            </a:r>
            <a:r>
              <a:rPr lang="en-US" altLang="ko-KR" baseline="0" dirty="0"/>
              <a:t>columns</a:t>
            </a:r>
            <a:r>
              <a:rPr lang="en-US" baseline="0" dirty="0"/>
              <a:t> and 8 </a:t>
            </a:r>
            <a:r>
              <a:rPr lang="en-US" altLang="ko-KR" baseline="0" dirty="0"/>
              <a:t>rows</a:t>
            </a:r>
            <a:r>
              <a:rPr lang="en-US" baseline="0" dirty="0"/>
              <a:t> are values we should put into the function. 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/>
              <a:t>Besides, the corners variable is an array containing coordinate of corners. When the function was running, corner data is saved in the memory.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/>
              <a:t>And then, those three flag values are kind of options for finding corners,.. This is about adaptive </a:t>
            </a:r>
            <a:r>
              <a:rPr lang="en-US" baseline="0" dirty="0" err="1"/>
              <a:t>thresholding</a:t>
            </a:r>
            <a:r>
              <a:rPr lang="en-US" baseline="0" dirty="0"/>
              <a:t> to convert the image to black and white. And this makes finding corners faster. And this is normalizing the image gamma.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</a:t>
            </a:r>
            <a:r>
              <a:rPr lang="en-US" baseline="0" dirty="0"/>
              <a:t> function literally draws corners on the chessboard. Put an image, chess size, and corners array. And found is a Boolean value from the </a:t>
            </a:r>
            <a:r>
              <a:rPr lang="en-US" baseline="0" dirty="0" err="1"/>
              <a:t>findChessboardCorners</a:t>
            </a:r>
            <a:r>
              <a:rPr lang="en-US" baseline="0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If finding</a:t>
            </a:r>
            <a:r>
              <a:rPr lang="en-US" altLang="ko-KR" baseline="0" dirty="0"/>
              <a:t> corners is successful, the function return True which is Boolean value.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/>
              <a:t>Of course you should make a loop which can run functions 15 times.</a:t>
            </a:r>
          </a:p>
          <a:p>
            <a:pPr lvl="0">
              <a:spcBef>
                <a:spcPts val="0"/>
              </a:spcBef>
              <a:buNone/>
            </a:pPr>
            <a:r>
              <a:rPr lang="en-US" baseline="0" dirty="0"/>
              <a:t>Below both images are the results.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4074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6712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Second</a:t>
            </a:r>
            <a:r>
              <a:rPr lang="en-US" baseline="0" dirty="0"/>
              <a:t> part of question1 is to get intrinsic matrix of a camera from 15 pictures.</a:t>
            </a:r>
            <a:endParaRPr dirty="0"/>
          </a:p>
        </p:txBody>
      </p:sp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3143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8582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So, we should find</a:t>
            </a:r>
            <a:r>
              <a:rPr lang="en-US" baseline="0" dirty="0"/>
              <a:t> the extrinsic matrix.</a:t>
            </a:r>
          </a:p>
        </p:txBody>
      </p:sp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7797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143000" y="1122362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6226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36587" y="851403"/>
            <a:ext cx="9070825" cy="56414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Click to add title</a:t>
            </a:r>
          </a:p>
          <a:p>
            <a:pPr lvl="1"/>
            <a:r>
              <a:rPr lang="en-US" dirty="0"/>
              <a:t>Click to add title</a:t>
            </a:r>
          </a:p>
          <a:p>
            <a:pPr lvl="2"/>
            <a:r>
              <a:rPr lang="en-US" dirty="0"/>
              <a:t> </a:t>
            </a:r>
            <a:r>
              <a:rPr lang="en-US" sz="1600" dirty="0"/>
              <a:t>Click to add title</a:t>
            </a:r>
            <a:endParaRPr lang="en-US" dirty="0"/>
          </a:p>
          <a:p>
            <a:endParaRPr lang="en-US"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7050013" y="6492875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 sz="1400"/>
            </a:lvl1pPr>
          </a:lstStyle>
          <a:p>
            <a:pPr algn="r">
              <a:buSzPct val="25000"/>
            </a:pPr>
            <a:fld id="{00000000-1234-1234-1234-123412341234}" type="slidenum">
              <a:rPr lang="en-US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章節標題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6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6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對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62984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629841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4629151" y="1681163"/>
            <a:ext cx="3887390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4629151" y="2505075"/>
            <a:ext cx="3887390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含標題的內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190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381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含標題的圖片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標題及直排文字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5"/>
            <a:ext cx="4351338" cy="788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直排標題及文字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3"/>
            <a:ext cx="5811838" cy="58007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28651" y="1825625"/>
            <a:ext cx="78866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29A7882zz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mp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mp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mp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rogramcreek.com/python/example/89414/cv2.projectPoints" TargetMode="External"/><Relationship Id="rId4" Type="http://schemas.openxmlformats.org/officeDocument/2006/relationships/hyperlink" Target="https://docs.opencv.org/2.4/modules/calib3d/doc/camera_calibration_and_3d_reconstruction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mp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v.org/release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ython.org/downloads/" TargetMode="External"/><Relationship Id="rId4" Type="http://schemas.openxmlformats.org/officeDocument/2006/relationships/hyperlink" Target="http://www.cc.ncku.edu.tw/download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master/d4/da8/group__imgcodecs.html#ga288b8b3da0892bd651fce07b3bbd3a56" TargetMode="Externa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opencv.org/master/d3/dc0/group__imgproc__shape.html#gae4156f04053c44f886e387cff0ef6e08" TargetMode="External"/><Relationship Id="rId5" Type="http://schemas.openxmlformats.org/officeDocument/2006/relationships/hyperlink" Target="https://docs.opencv.org/master/d7/d1b/group__imgproc__misc.html#gae8a4a146d1ca78c626a53577199e9c57" TargetMode="External"/><Relationship Id="rId4" Type="http://schemas.openxmlformats.org/officeDocument/2006/relationships/hyperlink" Target="https://docs.opencv.org/master/d8/d01/group__imgproc__color__conversions.html#ga397ae87e1288a81d2363b61574eb8cab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yann.lecun.com/exdb/publis/pdf/lecun-01a.pdf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hyperlink" Target="https://www.cs.toronto.edu/~kriz/cifar.htm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data/Dataset#map" TargetMode="External"/><Relationship Id="rId2" Type="http://schemas.openxmlformats.org/officeDocument/2006/relationships/hyperlink" Target="https://www.tensorflow.org/datasets/api_docs/python/tfds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data/Dataset#map" TargetMode="External"/><Relationship Id="rId2" Type="http://schemas.openxmlformats.org/officeDocument/2006/relationships/hyperlink" Target="https://www.tensorflow.org/datasets/api_docs/python/tfds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.7/library/index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nsorflow.org/api_docs/python/tf/data/Dataset#batch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GradientTape" TargetMode="External"/><Relationship Id="rId2" Type="http://schemas.openxmlformats.org/officeDocument/2006/relationships/hyperlink" Target="https://www.tensorflow.org/api_docs/python/tf/data/Dataset#batch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train/CheckpointManager" TargetMode="External"/><Relationship Id="rId2" Type="http://schemas.openxmlformats.org/officeDocument/2006/relationships/hyperlink" Target="https://www.tensorflow.org/api_docs/python/tf/train/Checkpoint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nsorflow.org/api_docs/python/tf/keras/metrics/SparseCategoricalAccuracy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1084217" y="1712609"/>
            <a:ext cx="6858000" cy="762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b" anchorCtr="0">
            <a:noAutofit/>
          </a:bodyPr>
          <a:lstStyle/>
          <a:p>
            <a:pPr>
              <a:buSzPct val="25000"/>
            </a:pPr>
            <a:r>
              <a:rPr lang="zh-TW" altLang="en-US" sz="3600" b="1" dirty="0">
                <a:latin typeface="Arial"/>
                <a:ea typeface="Arial"/>
                <a:cs typeface="Arial"/>
                <a:sym typeface="Arial"/>
              </a:rPr>
              <a:t>電腦視覺與深度學習</a:t>
            </a:r>
            <a:br>
              <a:rPr lang="en-US" altLang="zh-TW" sz="36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(Computer Vision and Deep Learning)</a:t>
            </a:r>
            <a:br>
              <a:rPr lang="en-US" sz="36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Homework 1</a:t>
            </a:r>
          </a:p>
        </p:txBody>
      </p:sp>
      <p:sp>
        <p:nvSpPr>
          <p:cNvPr id="4" name="副標題 2"/>
          <p:cNvSpPr txBox="1">
            <a:spLocks/>
          </p:cNvSpPr>
          <p:nvPr/>
        </p:nvSpPr>
        <p:spPr>
          <a:xfrm>
            <a:off x="1084217" y="3523676"/>
            <a:ext cx="6858000" cy="2080032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1815704" algn="l">
              <a:buSzPct val="25000"/>
            </a:pPr>
            <a:r>
              <a:rPr lang="en-US" altLang="zh-TW" sz="2175" dirty="0">
                <a:latin typeface="Arial"/>
                <a:ea typeface="Arial"/>
                <a:cs typeface="Arial"/>
                <a:sym typeface="Arial"/>
              </a:rPr>
              <a:t>                       TA:</a:t>
            </a:r>
            <a:endParaRPr lang="en-US" altLang="zh-TW" sz="2175" u="sng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2175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Mark : </a:t>
            </a:r>
            <a:r>
              <a:rPr lang="en-US" altLang="zh-TW" sz="2175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29A7882zz@gmail.com</a:t>
            </a:r>
            <a:endParaRPr lang="en-US" altLang="zh-TW" sz="2175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2175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1815704" algn="l">
              <a:buSzPct val="25000"/>
            </a:pPr>
            <a:r>
              <a:rPr lang="en-US" altLang="zh-TW" sz="2175" dirty="0">
                <a:latin typeface="Arial"/>
                <a:ea typeface="Arial"/>
                <a:cs typeface="Arial"/>
                <a:sym typeface="Arial"/>
              </a:rPr>
              <a:t>Office Hour: 19:00~21:00, Mon.</a:t>
            </a:r>
            <a:endParaRPr lang="en-US" altLang="zh-TW" sz="1800" dirty="0">
              <a:latin typeface="Arial"/>
              <a:ea typeface="Arial"/>
              <a:cs typeface="Arial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2175" dirty="0">
                <a:latin typeface="Arial"/>
                <a:ea typeface="Arial"/>
                <a:cs typeface="Arial"/>
                <a:sym typeface="Arial"/>
              </a:rPr>
              <a:t>		        09:00~11:00, Wed.</a:t>
            </a:r>
          </a:p>
          <a:p>
            <a:pPr indent="1815704" algn="l">
              <a:buSzPct val="25000"/>
            </a:pPr>
            <a:r>
              <a:rPr lang="en-US" altLang="zh-TW" sz="2175" dirty="0">
                <a:latin typeface="Arial"/>
                <a:ea typeface="Arial"/>
                <a:cs typeface="Arial"/>
                <a:sym typeface="Arial"/>
              </a:rPr>
              <a:t>	                     </a:t>
            </a: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At CSIE 9F Robotics Lab.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31729" cy="69628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1.2 Find the Intrinsic </a:t>
            </a: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atrix                               </a:t>
            </a:r>
            <a:r>
              <a:rPr lang="en-US" altLang="zh-TW" sz="2000" dirty="0">
                <a:ea typeface="Arial"/>
                <a:cs typeface="Arial"/>
                <a:sym typeface="Arial"/>
              </a:rPr>
              <a:t>(</a:t>
            </a:r>
            <a:r>
              <a:rPr lang="zh-TW" altLang="en-US" sz="2000" dirty="0">
                <a:ea typeface="Arial"/>
                <a:cs typeface="Arial"/>
                <a:sym typeface="Arial"/>
              </a:rPr>
              <a:t>解題</a:t>
            </a:r>
            <a:r>
              <a:rPr lang="en-US" altLang="zh-TW" sz="2000" dirty="0">
                <a:ea typeface="Arial"/>
                <a:cs typeface="Arial"/>
                <a:sym typeface="Arial"/>
              </a:rPr>
              <a:t>:Max)</a:t>
            </a:r>
            <a:r>
              <a:rPr lang="en-US" sz="2000" b="1" dirty="0">
                <a:latin typeface="Arial"/>
                <a:ea typeface="Arial"/>
                <a:cs typeface="Arial"/>
                <a:sym typeface="Arial"/>
              </a:rPr>
              <a:t>             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7074330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10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0" y="640834"/>
            <a:ext cx="8370907" cy="3263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Given: 15 images, 1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.bmp ~ 15.bmp</a:t>
            </a:r>
            <a:endParaRPr lang="en-US" altLang="zh-TW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Q: 1) Find the intrinsic matrix </a:t>
            </a:r>
            <a:r>
              <a:rPr lang="en-US" alt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 2) Click button “1.2” and then show the result on the console 	 	window.</a:t>
            </a:r>
            <a:endParaRPr lang="en-US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endParaRPr lang="en-US" sz="2000" dirty="0">
              <a:solidFill>
                <a:srgbClr val="000000"/>
              </a:solidFill>
            </a:endParaRPr>
          </a:p>
          <a:p>
            <a:pPr marL="447675" indent="-3556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Output format:</a:t>
            </a:r>
            <a:endParaRPr sz="2000" dirty="0">
              <a:solidFill>
                <a:srgbClr val="000000"/>
              </a:solidFill>
            </a:endParaRPr>
          </a:p>
          <a:p>
            <a:pPr marL="447675" lvl="1" indent="-3556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q"/>
            </a:pPr>
            <a:endParaRPr lang="en-US" sz="2000" dirty="0">
              <a:solidFill>
                <a:srgbClr val="000000"/>
              </a:solidFill>
            </a:endParaRPr>
          </a:p>
          <a:p>
            <a:pPr marL="447675" lvl="1" indent="-3556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</a:rPr>
              <a:t>Hint: OpenCV Textbook Chapter 11</a:t>
            </a:r>
            <a:r>
              <a:rPr lang="zh-TW" altLang="en-US" sz="2000" dirty="0">
                <a:solidFill>
                  <a:srgbClr val="000000"/>
                </a:solidFill>
              </a:rPr>
              <a:t> </a:t>
            </a:r>
            <a:r>
              <a:rPr lang="en-US" altLang="zh-TW" sz="2000" dirty="0">
                <a:solidFill>
                  <a:srgbClr val="000000"/>
                </a:solidFill>
              </a:rPr>
              <a:t>(P.398 ~ p.400)</a:t>
            </a:r>
          </a:p>
        </p:txBody>
      </p:sp>
      <p:pic>
        <p:nvPicPr>
          <p:cNvPr id="134" name="Shape 134" descr="擷取.JPG"/>
          <p:cNvPicPr preferRelativeResize="0"/>
          <p:nvPr/>
        </p:nvPicPr>
        <p:blipFill rotWithShape="1">
          <a:blip r:embed="rId3">
            <a:alphaModFix/>
          </a:blip>
          <a:srcRect l="9460" t="14117" b="13746"/>
          <a:stretch/>
        </p:blipFill>
        <p:spPr>
          <a:xfrm>
            <a:off x="4258725" y="1075458"/>
            <a:ext cx="2489982" cy="103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 descr="擷取.JPG"/>
          <p:cNvPicPr preferRelativeResize="0"/>
          <p:nvPr/>
        </p:nvPicPr>
        <p:blipFill rotWithShape="1">
          <a:blip r:embed="rId4">
            <a:alphaModFix/>
          </a:blip>
          <a:srcRect r="2905"/>
          <a:stretch/>
        </p:blipFill>
        <p:spPr>
          <a:xfrm>
            <a:off x="2489024" y="2765352"/>
            <a:ext cx="4585306" cy="97373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336A13-7362-4C04-8CA4-EDE960AF258F}"/>
              </a:ext>
            </a:extLst>
          </p:cNvPr>
          <p:cNvSpPr/>
          <p:nvPr/>
        </p:nvSpPr>
        <p:spPr>
          <a:xfrm>
            <a:off x="7074330" y="3121223"/>
            <a:ext cx="16065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(Just an example)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AF929A-2C85-4F35-88A0-7F0881D781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34" t="13896" r="43622" b="44887"/>
          <a:stretch/>
        </p:blipFill>
        <p:spPr>
          <a:xfrm>
            <a:off x="2119334" y="4180298"/>
            <a:ext cx="4905332" cy="270534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09D4356-835B-4D70-B50C-11A0A2C332FC}"/>
              </a:ext>
            </a:extLst>
          </p:cNvPr>
          <p:cNvSpPr/>
          <p:nvPr/>
        </p:nvSpPr>
        <p:spPr>
          <a:xfrm>
            <a:off x="2503382" y="5448786"/>
            <a:ext cx="1673352" cy="6319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699" cy="69628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1.2 Find the </a:t>
            </a:r>
            <a:r>
              <a:rPr lang="en-US" altLang="zh-TW" b="1" dirty="0">
                <a:ea typeface="Arial"/>
                <a:cs typeface="Arial"/>
                <a:sym typeface="Arial"/>
              </a:rPr>
              <a:t>Intrinsic Matrix 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(10%)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7074330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11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0" y="640834"/>
            <a:ext cx="8370907" cy="3263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Given: 15 images, 1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.bmp ~ 15.bmp</a:t>
            </a:r>
            <a:endParaRPr lang="en-US" altLang="zh-TW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Q: 1) Find the intrinsic matrix </a:t>
            </a:r>
            <a:r>
              <a:rPr lang="en-US" alt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 2) Click button “1.2” and then show the result on the console 	 	window.</a:t>
            </a:r>
            <a:endParaRPr lang="en-US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endParaRPr lang="en-US" sz="2000" dirty="0">
              <a:solidFill>
                <a:srgbClr val="000000"/>
              </a:solidFill>
            </a:endParaRPr>
          </a:p>
          <a:p>
            <a:pPr marL="447675" indent="-3556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Output format:</a:t>
            </a:r>
          </a:p>
          <a:p>
            <a:pPr marL="447675" lvl="1" indent="-3556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q"/>
            </a:pPr>
            <a:endParaRPr lang="en-US" sz="2000" dirty="0">
              <a:solidFill>
                <a:srgbClr val="000000"/>
              </a:solidFill>
            </a:endParaRPr>
          </a:p>
          <a:p>
            <a:pPr marL="447675" lvl="1" indent="-355600">
              <a:lnSpc>
                <a:spcPct val="100000"/>
              </a:lnSpc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</a:rPr>
              <a:t>Answer</a:t>
            </a:r>
            <a:r>
              <a:rPr lang="en-US" altLang="zh-TW" sz="2000" dirty="0">
                <a:solidFill>
                  <a:srgbClr val="000000"/>
                </a:solidFill>
              </a:rPr>
              <a:t>:</a:t>
            </a:r>
          </a:p>
        </p:txBody>
      </p:sp>
      <p:pic>
        <p:nvPicPr>
          <p:cNvPr id="134" name="Shape 134" descr="擷取.JPG"/>
          <p:cNvPicPr preferRelativeResize="0"/>
          <p:nvPr/>
        </p:nvPicPr>
        <p:blipFill rotWithShape="1">
          <a:blip r:embed="rId3">
            <a:alphaModFix/>
          </a:blip>
          <a:srcRect l="9460" t="14117" b="13746"/>
          <a:stretch/>
        </p:blipFill>
        <p:spPr>
          <a:xfrm>
            <a:off x="4258725" y="1075458"/>
            <a:ext cx="2489982" cy="103577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6C79BD3-6939-4B34-AD10-F27D4FE71F21}"/>
              </a:ext>
            </a:extLst>
          </p:cNvPr>
          <p:cNvSpPr/>
          <p:nvPr/>
        </p:nvSpPr>
        <p:spPr>
          <a:xfrm>
            <a:off x="692543" y="4180298"/>
            <a:ext cx="74977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/>
              <a:t>retval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0000"/>
                </a:solidFill>
              </a:rPr>
              <a:t>camera_matrix</a:t>
            </a:r>
            <a:r>
              <a:rPr lang="en-US" sz="2400" dirty="0"/>
              <a:t>, </a:t>
            </a:r>
            <a:r>
              <a:rPr lang="en-US" sz="2400" dirty="0">
                <a:solidFill>
                  <a:schemeClr val="tx1"/>
                </a:solidFill>
              </a:rPr>
              <a:t>distortion_coeffs</a:t>
            </a:r>
            <a:r>
              <a:rPr lang="en-US" sz="2400" dirty="0"/>
              <a:t>, rvec, tvec = </a:t>
            </a:r>
            <a:r>
              <a:rPr lang="en-US" sz="2400" b="1" dirty="0">
                <a:solidFill>
                  <a:srgbClr val="FF0000"/>
                </a:solidFill>
              </a:rPr>
              <a:t>cv2.calibrateCamera</a:t>
            </a:r>
            <a:r>
              <a:rPr lang="en-US" sz="2400" dirty="0"/>
              <a:t>(object_points, image_points, image_size, None, None)</a:t>
            </a:r>
          </a:p>
        </p:txBody>
      </p:sp>
      <p:pic>
        <p:nvPicPr>
          <p:cNvPr id="9" name="그림 1">
            <a:extLst>
              <a:ext uri="{FF2B5EF4-FFF2-40B4-BE49-F238E27FC236}">
                <a16:creationId xmlns:a16="http://schemas.microsoft.com/office/drawing/2014/main" id="{A2F11D63-462B-4C3B-B8F6-94162B031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3327" y="2933307"/>
            <a:ext cx="5137647" cy="88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966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0" y="8982"/>
            <a:ext cx="9144000" cy="62764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1.3 Find the Extrinsic </a:t>
            </a: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atrix</a:t>
            </a:r>
            <a:r>
              <a:rPr lang="en-US" altLang="zh-TW" dirty="0">
                <a:ea typeface="Arial"/>
                <a:cs typeface="Arial"/>
                <a:sym typeface="Arial"/>
              </a:rPr>
              <a:t>                              </a:t>
            </a:r>
            <a:r>
              <a:rPr lang="en-US" altLang="zh-TW" sz="2000" dirty="0">
                <a:ea typeface="Arial"/>
                <a:cs typeface="Arial"/>
                <a:sym typeface="Arial"/>
              </a:rPr>
              <a:t>(</a:t>
            </a:r>
            <a:r>
              <a:rPr lang="zh-TW" altLang="en-US" sz="2000" dirty="0">
                <a:ea typeface="Arial"/>
                <a:cs typeface="Arial"/>
                <a:sym typeface="Arial"/>
              </a:rPr>
              <a:t>解題</a:t>
            </a:r>
            <a:r>
              <a:rPr lang="en-US" altLang="zh-TW" sz="2000" dirty="0">
                <a:ea typeface="Arial"/>
                <a:cs typeface="Arial"/>
                <a:sym typeface="Arial"/>
              </a:rPr>
              <a:t>:Max)</a:t>
            </a:r>
            <a:r>
              <a:rPr lang="en-US" sz="2000" b="1" dirty="0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7035646" y="6574867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12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0" y="603129"/>
            <a:ext cx="8997696" cy="443951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Given: intrinsic parameters, distortion coefficients, and the list of 15 images</a:t>
            </a:r>
            <a:endParaRPr lang="en-US" altLang="zh-TW" sz="2000" dirty="0"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Q: 1) Find the extrinsic matrix of the chessboard for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of the 15 images, respectively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2) Click </a:t>
            </a:r>
            <a:r>
              <a:rPr lang="en-US" alt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button “1.3” and then show the result on the console window.</a:t>
            </a: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Output format:</a:t>
            </a:r>
            <a:endParaRPr lang="en-US" altLang="zh-TW" sz="20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                                                            </a:t>
            </a:r>
            <a:endParaRPr sz="2000" dirty="0">
              <a:solidFill>
                <a:srgbClr val="000000"/>
              </a:solidFill>
            </a:endParaRPr>
          </a:p>
          <a:p>
            <a:pPr marL="0" lvl="1" indent="0"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</a:rPr>
              <a:t> </a:t>
            </a:r>
          </a:p>
          <a:p>
            <a:pPr marL="342900" lvl="1" indent="-342900"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</a:rPr>
              <a:t>Hint: OpenCV Textbook Chapter 11, </a:t>
            </a:r>
            <a:r>
              <a:rPr lang="en-US" altLang="zh-TW" sz="2000" dirty="0"/>
              <a:t>p.370~402 </a:t>
            </a:r>
            <a:endParaRPr lang="en-US" sz="2000" dirty="0">
              <a:solidFill>
                <a:srgbClr val="000000"/>
              </a:solidFill>
            </a:endParaRPr>
          </a:p>
          <a:p>
            <a:pPr marL="0" lvl="1" indent="0">
              <a:buClr>
                <a:srgbClr val="000000"/>
              </a:buClr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143" name="Shape 143" descr="擷取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8438" y="1222568"/>
            <a:ext cx="2261732" cy="1014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 descr="擷取.JPG"/>
          <p:cNvPicPr preferRelativeResize="0"/>
          <p:nvPr/>
        </p:nvPicPr>
        <p:blipFill rotWithShape="1">
          <a:blip r:embed="rId4">
            <a:alphaModFix/>
          </a:blip>
          <a:srcRect t="6147" r="2838"/>
          <a:stretch/>
        </p:blipFill>
        <p:spPr>
          <a:xfrm>
            <a:off x="2357998" y="2882619"/>
            <a:ext cx="5033168" cy="94416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90A197-E7CB-4558-B723-32DC6C246427}"/>
              </a:ext>
            </a:extLst>
          </p:cNvPr>
          <p:cNvSpPr/>
          <p:nvPr/>
        </p:nvSpPr>
        <p:spPr>
          <a:xfrm>
            <a:off x="7391166" y="3083703"/>
            <a:ext cx="16065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(Just an example)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E9AE40-9AC9-4765-8260-982380DA09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583" t="21261" r="46428" b="49301"/>
          <a:stretch/>
        </p:blipFill>
        <p:spPr>
          <a:xfrm>
            <a:off x="5664010" y="4350223"/>
            <a:ext cx="2923560" cy="23615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A1677F7-FFFE-41DA-8E92-D49A052D69B2}"/>
              </a:ext>
            </a:extLst>
          </p:cNvPr>
          <p:cNvSpPr/>
          <p:nvPr/>
        </p:nvSpPr>
        <p:spPr>
          <a:xfrm>
            <a:off x="936128" y="4350223"/>
            <a:ext cx="4222406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dirty="0"/>
              <a:t>(1) List of numbers: 1~15</a:t>
            </a:r>
          </a:p>
          <a:p>
            <a:r>
              <a:rPr lang="en-US" dirty="0"/>
              <a:t>(2) Select 1, then 1.bmp will be applied, and so on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0F05A6C-F486-42ED-880A-C2F26E49A81E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5158534" y="4611833"/>
            <a:ext cx="1130754" cy="6589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0" y="8982"/>
            <a:ext cx="7886699" cy="62764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1.3 Find the </a:t>
            </a:r>
            <a:r>
              <a:rPr lang="en-US" altLang="zh-TW" b="1" dirty="0">
                <a:ea typeface="Arial"/>
                <a:cs typeface="Arial"/>
                <a:sym typeface="Arial"/>
              </a:rPr>
              <a:t>Extrinsic Matrix 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(10%)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7035646" y="6574867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13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0" y="603129"/>
            <a:ext cx="8997696" cy="443951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Given: intrinsic parameters, distortion coefficients, and the list of 15 images</a:t>
            </a:r>
            <a:endParaRPr lang="en-US" altLang="zh-TW" sz="2000" dirty="0"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Q: 1) Find the extrinsic matrix of the chessboard for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of the 15 images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2) Click </a:t>
            </a:r>
            <a:r>
              <a:rPr lang="en-US" alt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button “1.3” and then show the result on the console window.</a:t>
            </a:r>
          </a:p>
          <a:p>
            <a:pPr marL="0" indent="0">
              <a:spcBef>
                <a:spcPts val="0"/>
              </a:spcBef>
              <a:buNone/>
            </a:pP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Output format:</a:t>
            </a:r>
            <a:endParaRPr lang="en-US" altLang="zh-TW" sz="20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                                                            </a:t>
            </a:r>
            <a:endParaRPr sz="2000" dirty="0">
              <a:solidFill>
                <a:srgbClr val="000000"/>
              </a:solidFill>
            </a:endParaRPr>
          </a:p>
          <a:p>
            <a:pPr marL="0" lvl="1" indent="0"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</a:rPr>
              <a:t> </a:t>
            </a:r>
          </a:p>
          <a:p>
            <a:pPr marL="342900" lvl="1" indent="-342900">
              <a:buClr>
                <a:srgbClr val="000000"/>
              </a:buClr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</a:rPr>
              <a:t>Answer:</a:t>
            </a:r>
          </a:p>
          <a:p>
            <a:pPr marL="0" lvl="1" indent="0">
              <a:buClr>
                <a:srgbClr val="000000"/>
              </a:buClr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143" name="Shape 143" descr="擷取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8438" y="1222568"/>
            <a:ext cx="2261732" cy="101437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직사각형 13">
            <a:extLst>
              <a:ext uri="{FF2B5EF4-FFF2-40B4-BE49-F238E27FC236}">
                <a16:creationId xmlns:a16="http://schemas.microsoft.com/office/drawing/2014/main" id="{C74598CD-4B1C-460D-A752-E393EAE117A4}"/>
              </a:ext>
            </a:extLst>
          </p:cNvPr>
          <p:cNvSpPr/>
          <p:nvPr/>
        </p:nvSpPr>
        <p:spPr>
          <a:xfrm>
            <a:off x="576834" y="3646432"/>
            <a:ext cx="8780037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2400" b="1" dirty="0">
              <a:latin typeface="+mj-lt"/>
              <a:ea typeface="돋움체" panose="020B0609000101010101" pitchFamily="49" charset="-127"/>
            </a:endParaRPr>
          </a:p>
          <a:p>
            <a:r>
              <a:rPr lang="en-US" altLang="ko-KR" sz="2000" dirty="0">
                <a:solidFill>
                  <a:schemeClr val="accent6"/>
                </a:solidFill>
                <a:latin typeface="+mj-lt"/>
                <a:ea typeface="돋움체" panose="020B0609000101010101" pitchFamily="49" charset="-127"/>
              </a:rPr>
              <a:t>//</a:t>
            </a:r>
            <a:r>
              <a:rPr lang="en-US" altLang="ko-KR" sz="2000" b="1" dirty="0">
                <a:solidFill>
                  <a:schemeClr val="accent6"/>
                </a:solidFill>
                <a:latin typeface="+mj-lt"/>
                <a:ea typeface="돋움체" panose="020B0609000101010101" pitchFamily="49" charset="-127"/>
              </a:rPr>
              <a:t> </a:t>
            </a:r>
            <a:r>
              <a:rPr lang="en-US" altLang="ko-KR" sz="2000" dirty="0" err="1">
                <a:solidFill>
                  <a:schemeClr val="accent6"/>
                </a:solidFill>
                <a:latin typeface="+mj-lt"/>
                <a:ea typeface="돋움체" panose="020B0609000101010101" pitchFamily="49" charset="-127"/>
              </a:rPr>
              <a:t>object_points</a:t>
            </a:r>
            <a:r>
              <a:rPr lang="en-US" altLang="ko-KR" sz="2000" dirty="0">
                <a:solidFill>
                  <a:schemeClr val="accent6"/>
                </a:solidFill>
                <a:latin typeface="+mj-lt"/>
                <a:ea typeface="돋움체" panose="020B0609000101010101" pitchFamily="49" charset="-127"/>
              </a:rPr>
              <a:t>: vectors of calibration pattern points</a:t>
            </a:r>
          </a:p>
          <a:p>
            <a:r>
              <a:rPr lang="en-US" altLang="ko-KR" sz="2000" dirty="0">
                <a:solidFill>
                  <a:schemeClr val="accent6"/>
                </a:solidFill>
                <a:latin typeface="+mj-lt"/>
                <a:ea typeface="돋움체" panose="020B0609000101010101" pitchFamily="49" charset="-127"/>
              </a:rPr>
              <a:t>// image_points: vectors of the projections of calibration pattern points</a:t>
            </a:r>
          </a:p>
          <a:p>
            <a:endParaRPr lang="en-US" altLang="ko-KR" sz="1100" dirty="0">
              <a:latin typeface="+mj-lt"/>
              <a:ea typeface="돋움체" panose="020B0609000101010101" pitchFamily="49" charset="-127"/>
            </a:endParaRPr>
          </a:p>
          <a:p>
            <a:r>
              <a:rPr lang="en-US" sz="2400" dirty="0" err="1"/>
              <a:t>retval</a:t>
            </a:r>
            <a:r>
              <a:rPr lang="en-US" sz="2400" dirty="0"/>
              <a:t>, camera_matrix, </a:t>
            </a:r>
            <a:r>
              <a:rPr lang="en-US" sz="2400" dirty="0">
                <a:solidFill>
                  <a:schemeClr val="tx1"/>
                </a:solidFill>
              </a:rPr>
              <a:t>distortion_coeffs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0000"/>
                </a:solidFill>
              </a:rPr>
              <a:t>rvec</a:t>
            </a:r>
            <a:r>
              <a:rPr lang="en-US" sz="2400" dirty="0"/>
              <a:t>, </a:t>
            </a:r>
            <a:r>
              <a:rPr lang="en-US" sz="2400" b="1" dirty="0">
                <a:solidFill>
                  <a:srgbClr val="FF0000"/>
                </a:solidFill>
              </a:rPr>
              <a:t>tvec</a:t>
            </a:r>
            <a:r>
              <a:rPr lang="en-US" sz="2400" dirty="0"/>
              <a:t> = </a:t>
            </a:r>
            <a:r>
              <a:rPr lang="en-US" sz="2400" b="1" dirty="0">
                <a:solidFill>
                  <a:srgbClr val="FF0000"/>
                </a:solidFill>
              </a:rPr>
              <a:t>cv2.calibrateCamera</a:t>
            </a:r>
            <a:r>
              <a:rPr lang="en-US" sz="2400" dirty="0"/>
              <a:t>(object_points, image_points, image_size, None, None)</a:t>
            </a:r>
          </a:p>
          <a:p>
            <a:r>
              <a:rPr lang="en-US" sz="2400" dirty="0" err="1"/>
              <a:t>Rotation_matrix</a:t>
            </a:r>
            <a:r>
              <a:rPr lang="en-US" sz="2400" dirty="0"/>
              <a:t> = cv2.Rodrigues(r)</a:t>
            </a:r>
          </a:p>
          <a:p>
            <a:r>
              <a:rPr lang="en-US" sz="2400" b="1" dirty="0" err="1">
                <a:solidFill>
                  <a:srgbClr val="FF0000"/>
                </a:solidFill>
              </a:rPr>
              <a:t>Extrinsic_matrix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= </a:t>
            </a:r>
            <a:r>
              <a:rPr lang="pt-BR" sz="2400" dirty="0"/>
              <a:t>np.hstack([R, t])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9" name="그림 2">
            <a:extLst>
              <a:ext uri="{FF2B5EF4-FFF2-40B4-BE49-F238E27FC236}">
                <a16:creationId xmlns:a16="http://schemas.microsoft.com/office/drawing/2014/main" id="{76413BD4-ACC1-4243-8082-858DC889C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6242" y="2730601"/>
            <a:ext cx="5927536" cy="85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95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69197" y="27005"/>
            <a:ext cx="9074803" cy="64050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1.4 Find the Distortion </a:t>
            </a: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atrix</a:t>
            </a:r>
            <a:r>
              <a:rPr lang="en-US" altLang="zh-TW" dirty="0">
                <a:ea typeface="Arial"/>
                <a:cs typeface="Arial"/>
                <a:sym typeface="Arial"/>
              </a:rPr>
              <a:t>                             </a:t>
            </a:r>
            <a:r>
              <a:rPr lang="en-US" altLang="zh-TW" sz="2000" dirty="0">
                <a:ea typeface="Arial"/>
                <a:cs typeface="Arial"/>
                <a:sym typeface="Arial"/>
              </a:rPr>
              <a:t>(</a:t>
            </a:r>
            <a:r>
              <a:rPr lang="zh-TW" altLang="en-US" sz="2000" dirty="0">
                <a:ea typeface="Arial"/>
                <a:cs typeface="Arial"/>
                <a:sym typeface="Arial"/>
              </a:rPr>
              <a:t>解題</a:t>
            </a:r>
            <a:r>
              <a:rPr lang="en-US" altLang="zh-TW" sz="2000" dirty="0">
                <a:ea typeface="Arial"/>
                <a:cs typeface="Arial"/>
                <a:sym typeface="Arial"/>
              </a:rPr>
              <a:t>:Max)</a:t>
            </a:r>
            <a:r>
              <a:rPr lang="en-US" sz="2000" b="1" dirty="0"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28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7018319" y="6557152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14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9197" y="626524"/>
            <a:ext cx="8802769" cy="337516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Given: 15 images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Q: 1) Find the distortion matrix: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2) Click </a:t>
            </a:r>
            <a:r>
              <a:rPr lang="en-US" alt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button “1.4” to show the result on the console window.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Output format:                                                                        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</a:rPr>
              <a:t>							       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 Hint:</a:t>
            </a: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Distortion </a:t>
            </a:r>
            <a:r>
              <a:rPr lang="en-US" dirty="0">
                <a:solidFill>
                  <a:srgbClr val="000000"/>
                </a:solidFill>
              </a:rPr>
              <a:t>coefficients </a:t>
            </a:r>
            <a:r>
              <a:rPr lang="en-US" sz="2000" dirty="0">
                <a:solidFill>
                  <a:srgbClr val="000000"/>
                </a:solidFill>
              </a:rPr>
              <a:t>can be </a:t>
            </a:r>
            <a:r>
              <a:rPr lang="en-US" dirty="0">
                <a:solidFill>
                  <a:srgbClr val="000000"/>
                </a:solidFill>
              </a:rPr>
              <a:t>obtained</a:t>
            </a:r>
            <a:r>
              <a:rPr lang="en-US" sz="2000" dirty="0">
                <a:solidFill>
                  <a:srgbClr val="000000"/>
                </a:solidFill>
              </a:rPr>
              <a:t> simultaneously with intrinsic parameters</a:t>
            </a:r>
          </a:p>
          <a:p>
            <a:pPr marL="357188" indent="273050">
              <a:lnSpc>
                <a:spcPct val="100000"/>
              </a:lnSpc>
              <a:spcBef>
                <a:spcPts val="375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</a:rPr>
              <a:t>OpenCV Textbook Chapter 11 (P.398 ~ p.400)</a:t>
            </a:r>
          </a:p>
        </p:txBody>
      </p:sp>
      <p:pic>
        <p:nvPicPr>
          <p:cNvPr id="152" name="Shape 152" descr="擷取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913" y="910774"/>
            <a:ext cx="2050256" cy="421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 descr="擷取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9952" y="1677722"/>
            <a:ext cx="5493064" cy="4214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0D66CD-2296-419A-9CD8-5AB318EB2EB1}"/>
              </a:ext>
            </a:extLst>
          </p:cNvPr>
          <p:cNvSpPr/>
          <p:nvPr/>
        </p:nvSpPr>
        <p:spPr>
          <a:xfrm>
            <a:off x="7905893" y="1626852"/>
            <a:ext cx="11689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</a:pPr>
            <a:r>
              <a:rPr lang="en-US" altLang="zh-TW" dirty="0"/>
              <a:t>(Just </a:t>
            </a:r>
          </a:p>
          <a:p>
            <a:pPr>
              <a:buClr>
                <a:srgbClr val="000000"/>
              </a:buClr>
            </a:pPr>
            <a:r>
              <a:rPr lang="en-US" altLang="zh-TW" dirty="0"/>
              <a:t>an example)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A25A0B-A0A0-43F7-AA5E-B775F963DB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34" t="13896" r="43622" b="44887"/>
          <a:stretch/>
        </p:blipFill>
        <p:spPr>
          <a:xfrm>
            <a:off x="1896706" y="3603188"/>
            <a:ext cx="5604389" cy="309088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CB0864C-01E6-40A0-8E2D-5D2A3C48865D}"/>
              </a:ext>
            </a:extLst>
          </p:cNvPr>
          <p:cNvSpPr/>
          <p:nvPr/>
        </p:nvSpPr>
        <p:spPr>
          <a:xfrm>
            <a:off x="2401153" y="5918425"/>
            <a:ext cx="1864561" cy="722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69197" y="27005"/>
            <a:ext cx="7886699" cy="64050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1.4 Find the </a:t>
            </a:r>
            <a:r>
              <a:rPr lang="en-US" altLang="zh-TW" b="1" dirty="0">
                <a:ea typeface="Arial"/>
                <a:cs typeface="Arial"/>
                <a:sym typeface="Arial"/>
              </a:rPr>
              <a:t>Distortion Matrix 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(10%)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7018319" y="6557152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15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9197" y="626524"/>
            <a:ext cx="8802769" cy="337516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Given: 15 images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Q: 1) Find the distortion matrix: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2) Click </a:t>
            </a:r>
            <a:r>
              <a:rPr lang="en-US" alt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button “1.4” to show the result on the console window.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</a:rPr>
              <a:t>Output format:                                                                             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en-US" dirty="0">
              <a:solidFill>
                <a:srgbClr val="000000"/>
              </a:solidFill>
              <a:ea typeface="Arial"/>
              <a:cs typeface="Arial"/>
              <a:sym typeface="Arial"/>
            </a:endParaRPr>
          </a:p>
          <a:p>
            <a:pPr marL="34290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Answer: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2000" dirty="0">
                <a:solidFill>
                  <a:srgbClr val="000000"/>
                </a:solidFill>
              </a:rPr>
              <a:t>							       </a:t>
            </a:r>
          </a:p>
        </p:txBody>
      </p:sp>
      <p:pic>
        <p:nvPicPr>
          <p:cNvPr id="152" name="Shape 152" descr="擷取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913" y="910774"/>
            <a:ext cx="2050256" cy="42148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직사각형 13">
            <a:extLst>
              <a:ext uri="{FF2B5EF4-FFF2-40B4-BE49-F238E27FC236}">
                <a16:creationId xmlns:a16="http://schemas.microsoft.com/office/drawing/2014/main" id="{9D287EBD-DC90-43E8-A5B2-27E3390143B0}"/>
              </a:ext>
            </a:extLst>
          </p:cNvPr>
          <p:cNvSpPr/>
          <p:nvPr/>
        </p:nvSpPr>
        <p:spPr>
          <a:xfrm>
            <a:off x="272034" y="2940096"/>
            <a:ext cx="878003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2400" b="1" dirty="0">
              <a:latin typeface="+mj-lt"/>
              <a:ea typeface="돋움체" panose="020B0609000101010101" pitchFamily="49" charset="-127"/>
            </a:endParaRPr>
          </a:p>
          <a:p>
            <a:r>
              <a:rPr lang="en-US" altLang="ko-KR" sz="2000" dirty="0">
                <a:solidFill>
                  <a:schemeClr val="accent6"/>
                </a:solidFill>
                <a:latin typeface="+mj-lt"/>
                <a:ea typeface="돋움체" panose="020B0609000101010101" pitchFamily="49" charset="-127"/>
              </a:rPr>
              <a:t>//</a:t>
            </a:r>
            <a:r>
              <a:rPr lang="en-US" altLang="ko-KR" sz="2000" b="1" dirty="0">
                <a:solidFill>
                  <a:schemeClr val="accent6"/>
                </a:solidFill>
                <a:latin typeface="+mj-lt"/>
                <a:ea typeface="돋움체" panose="020B0609000101010101" pitchFamily="49" charset="-127"/>
              </a:rPr>
              <a:t> </a:t>
            </a:r>
            <a:r>
              <a:rPr lang="en-US" altLang="ko-KR" sz="2000" dirty="0" err="1">
                <a:solidFill>
                  <a:schemeClr val="accent6"/>
                </a:solidFill>
                <a:latin typeface="+mj-lt"/>
                <a:ea typeface="돋움체" panose="020B0609000101010101" pitchFamily="49" charset="-127"/>
              </a:rPr>
              <a:t>object_points</a:t>
            </a:r>
            <a:r>
              <a:rPr lang="en-US" altLang="ko-KR" sz="2000" dirty="0">
                <a:solidFill>
                  <a:schemeClr val="accent6"/>
                </a:solidFill>
                <a:latin typeface="+mj-lt"/>
                <a:ea typeface="돋움체" panose="020B0609000101010101" pitchFamily="49" charset="-127"/>
              </a:rPr>
              <a:t>: vectors of calibration pattern points</a:t>
            </a:r>
          </a:p>
          <a:p>
            <a:r>
              <a:rPr lang="en-US" altLang="ko-KR" sz="2000" dirty="0">
                <a:solidFill>
                  <a:schemeClr val="accent6"/>
                </a:solidFill>
                <a:latin typeface="+mj-lt"/>
                <a:ea typeface="돋움체" panose="020B0609000101010101" pitchFamily="49" charset="-127"/>
              </a:rPr>
              <a:t>// </a:t>
            </a:r>
            <a:r>
              <a:rPr lang="en-US" altLang="ko-KR" sz="2000" dirty="0" err="1">
                <a:solidFill>
                  <a:schemeClr val="accent6"/>
                </a:solidFill>
                <a:latin typeface="+mj-lt"/>
                <a:ea typeface="돋움체" panose="020B0609000101010101" pitchFamily="49" charset="-127"/>
              </a:rPr>
              <a:t>image_points</a:t>
            </a:r>
            <a:r>
              <a:rPr lang="en-US" altLang="ko-KR" sz="2000" dirty="0">
                <a:solidFill>
                  <a:schemeClr val="accent6"/>
                </a:solidFill>
                <a:latin typeface="+mj-lt"/>
                <a:ea typeface="돋움체" panose="020B0609000101010101" pitchFamily="49" charset="-127"/>
              </a:rPr>
              <a:t>: vectors of the projections of calibration pattern points</a:t>
            </a:r>
          </a:p>
          <a:p>
            <a:endParaRPr lang="en-US" altLang="ko-KR" sz="2400" dirty="0">
              <a:latin typeface="+mj-lt"/>
              <a:ea typeface="돋움체" panose="020B0609000101010101" pitchFamily="49" charset="-127"/>
            </a:endParaRPr>
          </a:p>
          <a:p>
            <a:r>
              <a:rPr lang="en-US" sz="2400" dirty="0" err="1"/>
              <a:t>retval</a:t>
            </a:r>
            <a:r>
              <a:rPr lang="en-US" sz="2400" dirty="0"/>
              <a:t>, camera_matrix, </a:t>
            </a:r>
            <a:r>
              <a:rPr lang="en-US" sz="2400" b="1" dirty="0">
                <a:solidFill>
                  <a:srgbClr val="FF0000"/>
                </a:solidFill>
              </a:rPr>
              <a:t>distortion_coeffs</a:t>
            </a:r>
            <a:r>
              <a:rPr lang="en-US" sz="2400" dirty="0"/>
              <a:t>, rvec, tvec = </a:t>
            </a:r>
            <a:r>
              <a:rPr lang="en-US" sz="2400" b="1" dirty="0">
                <a:solidFill>
                  <a:srgbClr val="FF0000"/>
                </a:solidFill>
              </a:rPr>
              <a:t>cv2.calibrateCamera</a:t>
            </a:r>
            <a:r>
              <a:rPr lang="en-US" sz="2400" dirty="0"/>
              <a:t>(object_points, image_points, image_size, None, None)</a:t>
            </a:r>
          </a:p>
        </p:txBody>
      </p:sp>
      <p:pic>
        <p:nvPicPr>
          <p:cNvPr id="9" name="그림 1">
            <a:extLst>
              <a:ext uri="{FF2B5EF4-FFF2-40B4-BE49-F238E27FC236}">
                <a16:creationId xmlns:a16="http://schemas.microsoft.com/office/drawing/2014/main" id="{405AC45F-1CA5-4992-8F18-5D5AB8601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20" y="2562779"/>
            <a:ext cx="7887722" cy="37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134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1C98B579-188A-4026-BA50-A9D5CFAAA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9144000" cy="622679"/>
          </a:xfrm>
        </p:spPr>
        <p:txBody>
          <a:bodyPr/>
          <a:lstStyle/>
          <a:p>
            <a:r>
              <a:rPr lang="en-US" dirty="0"/>
              <a:t>Source Code for Q1-2 ~ Q1-4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86D4EB6-1168-4377-A236-880F2268DC9B}"/>
              </a:ext>
            </a:extLst>
          </p:cNvPr>
          <p:cNvSpPr txBox="1"/>
          <p:nvPr/>
        </p:nvSpPr>
        <p:spPr>
          <a:xfrm>
            <a:off x="98324" y="751344"/>
            <a:ext cx="8760732" cy="5324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// Define </a:t>
            </a:r>
            <a:r>
              <a:rPr lang="en-US" sz="1800" dirty="0" err="1">
                <a:solidFill>
                  <a:srgbClr val="00B050"/>
                </a:solidFill>
              </a:rPr>
              <a:t>object_points</a:t>
            </a:r>
            <a:r>
              <a:rPr lang="en-US" sz="1800" dirty="0">
                <a:solidFill>
                  <a:srgbClr val="00B050"/>
                </a:solidFill>
              </a:rPr>
              <a:t> according to row and columns in chess board. </a:t>
            </a:r>
          </a:p>
          <a:p>
            <a:r>
              <a:rPr lang="en-US" sz="1800" dirty="0" err="1"/>
              <a:t>object_points</a:t>
            </a:r>
            <a:r>
              <a:rPr lang="en-US" sz="1800" dirty="0"/>
              <a:t> = </a:t>
            </a:r>
            <a:r>
              <a:rPr lang="en-US" sz="1800" dirty="0" err="1"/>
              <a:t>np.zeros</a:t>
            </a:r>
            <a:r>
              <a:rPr lang="en-US" sz="1800" dirty="0"/>
              <a:t>((8*11, 3), np.float32)</a:t>
            </a:r>
          </a:p>
          <a:p>
            <a:r>
              <a:rPr lang="en-US" sz="1800" dirty="0" err="1"/>
              <a:t>object_points</a:t>
            </a:r>
            <a:r>
              <a:rPr lang="en-US" sz="1800" dirty="0"/>
              <a:t>[:, :2] = </a:t>
            </a:r>
            <a:r>
              <a:rPr lang="en-US" sz="1800" dirty="0" err="1"/>
              <a:t>np.mgrid</a:t>
            </a:r>
            <a:r>
              <a:rPr lang="en-US" sz="1800" dirty="0"/>
              <a:t>[0:11, 0:8].</a:t>
            </a:r>
            <a:r>
              <a:rPr lang="en-US" sz="1800" dirty="0" err="1"/>
              <a:t>T.reshape</a:t>
            </a:r>
            <a:r>
              <a:rPr lang="en-US" sz="1800" dirty="0"/>
              <a:t>(-1, 2)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B050"/>
                </a:solidFill>
              </a:rPr>
              <a:t>// Define </a:t>
            </a:r>
            <a:r>
              <a:rPr lang="en-US" sz="1800" dirty="0" err="1">
                <a:solidFill>
                  <a:srgbClr val="00B050"/>
                </a:solidFill>
              </a:rPr>
              <a:t>image_points</a:t>
            </a:r>
            <a:r>
              <a:rPr lang="en-US" sz="1800" dirty="0">
                <a:solidFill>
                  <a:srgbClr val="00B050"/>
                </a:solidFill>
              </a:rPr>
              <a:t> from corners find in question 1</a:t>
            </a:r>
          </a:p>
          <a:p>
            <a:r>
              <a:rPr lang="en-US" sz="1800" dirty="0"/>
              <a:t>corners = [</a:t>
            </a:r>
            <a:r>
              <a:rPr lang="en-US" sz="1800" dirty="0" err="1"/>
              <a:t>np.squeeze</a:t>
            </a:r>
            <a:r>
              <a:rPr lang="en-US" sz="1800" dirty="0"/>
              <a:t>(c, axis=1) for c in all_corners]</a:t>
            </a:r>
          </a:p>
          <a:p>
            <a:r>
              <a:rPr lang="en-US" sz="1800" dirty="0" err="1"/>
              <a:t>image_points</a:t>
            </a:r>
            <a:r>
              <a:rPr lang="en-US" sz="1800" dirty="0"/>
              <a:t> = </a:t>
            </a:r>
            <a:r>
              <a:rPr lang="en-US" sz="1800" dirty="0" err="1"/>
              <a:t>np.array</a:t>
            </a:r>
            <a:r>
              <a:rPr lang="en-US" sz="1800" dirty="0"/>
              <a:t>(corners, </a:t>
            </a:r>
            <a:r>
              <a:rPr lang="en-US" sz="1800" dirty="0" err="1"/>
              <a:t>dtype</a:t>
            </a:r>
            <a:r>
              <a:rPr lang="en-US" sz="1800" dirty="0"/>
              <a:t>=np.float32)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B050"/>
                </a:solidFill>
              </a:rPr>
              <a:t>// Define the shape of images</a:t>
            </a:r>
          </a:p>
          <a:p>
            <a:r>
              <a:rPr lang="en-US" sz="1800" dirty="0" err="1"/>
              <a:t>image_size</a:t>
            </a:r>
            <a:r>
              <a:rPr lang="en-US" sz="1800" dirty="0"/>
              <a:t> = images[0].shape</a:t>
            </a:r>
          </a:p>
          <a:p>
            <a:endParaRPr lang="en-US" sz="1800" dirty="0">
              <a:solidFill>
                <a:srgbClr val="00B050"/>
              </a:solidFill>
            </a:endParaRPr>
          </a:p>
          <a:p>
            <a:r>
              <a:rPr lang="en-US" sz="1800" dirty="0">
                <a:solidFill>
                  <a:srgbClr val="00B050"/>
                </a:solidFill>
              </a:rPr>
              <a:t>// Find Camera matrix, distortion parameters </a:t>
            </a:r>
          </a:p>
          <a:p>
            <a:r>
              <a:rPr lang="en-US" sz="1600" dirty="0" err="1"/>
              <a:t>retval</a:t>
            </a:r>
            <a:r>
              <a:rPr lang="en-US" sz="1600" dirty="0"/>
              <a:t>, c, d, r, t = </a:t>
            </a:r>
            <a:r>
              <a:rPr lang="en-US" sz="1600" b="1" dirty="0">
                <a:solidFill>
                  <a:srgbClr val="FF0000"/>
                </a:solidFill>
              </a:rPr>
              <a:t>cv2.calibrateCamera</a:t>
            </a:r>
            <a:r>
              <a:rPr lang="en-US" sz="1600" dirty="0"/>
              <a:t>(</a:t>
            </a:r>
            <a:r>
              <a:rPr lang="en-US" sz="1600" dirty="0" err="1"/>
              <a:t>object_points</a:t>
            </a:r>
            <a:r>
              <a:rPr lang="en-US" sz="1600" dirty="0"/>
              <a:t>, </a:t>
            </a:r>
            <a:r>
              <a:rPr lang="en-US" sz="1600" dirty="0" err="1"/>
              <a:t>image_points</a:t>
            </a:r>
            <a:r>
              <a:rPr lang="en-US" sz="1600" dirty="0"/>
              <a:t>, </a:t>
            </a:r>
            <a:r>
              <a:rPr lang="en-US" sz="1600" dirty="0" err="1"/>
              <a:t>image_size</a:t>
            </a:r>
            <a:r>
              <a:rPr lang="en-US" sz="1600" dirty="0"/>
              <a:t>, None, None)</a:t>
            </a:r>
          </a:p>
          <a:p>
            <a:r>
              <a:rPr lang="en-US" sz="1800" dirty="0"/>
              <a:t>Camera matrix = c</a:t>
            </a:r>
          </a:p>
          <a:p>
            <a:r>
              <a:rPr lang="en-US" sz="1800" dirty="0"/>
              <a:t>distortion matrix = d</a:t>
            </a:r>
          </a:p>
          <a:p>
            <a:endParaRPr lang="en-US" sz="1800" dirty="0">
              <a:solidFill>
                <a:srgbClr val="FF0000"/>
              </a:solidFill>
            </a:endParaRPr>
          </a:p>
          <a:p>
            <a:r>
              <a:rPr lang="en-US" sz="1800" dirty="0">
                <a:solidFill>
                  <a:srgbClr val="00B050"/>
                </a:solidFill>
              </a:rPr>
              <a:t>// Find extrinsic parameters</a:t>
            </a:r>
          </a:p>
          <a:p>
            <a:r>
              <a:rPr lang="en-US" sz="1800" dirty="0" err="1"/>
              <a:t>Rotation_matrix</a:t>
            </a:r>
            <a:r>
              <a:rPr lang="en-US" sz="1800" dirty="0"/>
              <a:t> = cv2.Rodrigues(r)</a:t>
            </a:r>
          </a:p>
          <a:p>
            <a:r>
              <a:rPr lang="en-US" sz="1800" dirty="0" err="1"/>
              <a:t>Extrinsic_matrix</a:t>
            </a:r>
            <a:r>
              <a:rPr lang="en-US" sz="1800" dirty="0"/>
              <a:t> = </a:t>
            </a:r>
            <a:r>
              <a:rPr lang="pt-BR" sz="1800" dirty="0"/>
              <a:t>np.hstack([R, t)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42528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74082" y="512517"/>
            <a:ext cx="8765888" cy="3263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Given: Intrinsic and extrinsic parameters, distortion coefficients, and 5 images: 1~5.bmp</a:t>
            </a:r>
          </a:p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Q: 1) Draw a 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-US" altLang="zh-TW" dirty="0">
                <a:solidFill>
                  <a:srgbClr val="FF0000"/>
                </a:solidFill>
                <a:ea typeface="Arial"/>
                <a:cs typeface="Arial"/>
                <a:sym typeface="Arial"/>
              </a:rPr>
              <a:t>pyramid</a:t>
            </a:r>
            <a:r>
              <a:rPr lang="en-US" sz="2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”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on the chessboard images (1.bmp to 5.bmp), then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         2) C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lick the button ”2” to show the pyramid on the picture. Show each           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dirty="0">
                <a:latin typeface="Arial"/>
                <a:ea typeface="Arial"/>
                <a:cs typeface="Arial"/>
                <a:sym typeface="Arial"/>
              </a:rPr>
              <a:t>              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picture for 0.5 seconds (total 5 images)</a:t>
            </a:r>
            <a:endParaRPr lang="en-US" sz="2000" dirty="0">
              <a:latin typeface="Arial"/>
              <a:ea typeface="Arial"/>
              <a:cs typeface="Arial"/>
              <a:sym typeface="Arial"/>
            </a:endParaRPr>
          </a:p>
          <a:p>
            <a:pPr marL="357188" indent="-357188">
              <a:lnSpc>
                <a:spcPct val="100000"/>
              </a:lnSpc>
              <a:spcBef>
                <a:spcPts val="0"/>
              </a:spcBef>
            </a:pPr>
            <a:r>
              <a:rPr lang="en-US" altLang="zh-TW" sz="2000" dirty="0"/>
              <a:t>Hint : Textbook Chapter 11, p.370~402 </a:t>
            </a:r>
          </a:p>
          <a:p>
            <a:pPr indent="-171450">
              <a:lnSpc>
                <a:spcPct val="100000"/>
              </a:lnSpc>
            </a:pPr>
            <a:endParaRPr lang="en-US" altLang="zh-TW" sz="2000" dirty="0"/>
          </a:p>
          <a:p>
            <a:pPr marL="342900" lvl="1" indent="0">
              <a:lnSpc>
                <a:spcPct val="100000"/>
              </a:lnSpc>
              <a:buSzPct val="25000"/>
              <a:buNone/>
            </a:pPr>
            <a:endParaRPr lang="en-US" sz="2000" dirty="0"/>
          </a:p>
        </p:txBody>
      </p:sp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74082" y="65692"/>
            <a:ext cx="9069918" cy="45682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en-US" altLang="zh-TW" sz="2800" b="1" dirty="0">
                <a:latin typeface="Arial"/>
                <a:cs typeface="Arial"/>
              </a:rPr>
              <a:t>Augmented Reality 	       </a:t>
            </a:r>
            <a:r>
              <a:rPr lang="en-US" altLang="zh-TW" sz="1800" dirty="0"/>
              <a:t>(</a:t>
            </a:r>
            <a:r>
              <a:rPr lang="zh-CN" altLang="en-US" sz="1800" dirty="0"/>
              <a:t>出題：</a:t>
            </a:r>
            <a:r>
              <a:rPr lang="en-US" altLang="zh-CN" sz="1800" dirty="0"/>
              <a:t>Jang</a:t>
            </a:r>
            <a:r>
              <a:rPr lang="en-US" altLang="zh-TW" sz="1800" dirty="0"/>
              <a:t>)</a:t>
            </a:r>
            <a:endParaRPr lang="en-US" sz="2800" b="1" dirty="0">
              <a:latin typeface="Arial"/>
              <a:cs typeface="Arial"/>
              <a:sym typeface="Arial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17</a:t>
            </a:fld>
            <a:endParaRPr 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Shape 160"/>
          <p:cNvSpPr txBox="1">
            <a:spLocks/>
          </p:cNvSpPr>
          <p:nvPr/>
        </p:nvSpPr>
        <p:spPr>
          <a:xfrm>
            <a:off x="6562029" y="604762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17</a:t>
            </a:fld>
            <a:endParaRPr 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Shape 161"/>
          <p:cNvSpPr txBox="1"/>
          <p:nvPr/>
        </p:nvSpPr>
        <p:spPr>
          <a:xfrm>
            <a:off x="5039073" y="2509901"/>
            <a:ext cx="3690000" cy="84622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marL="171450" indent="-123825">
              <a:buClr>
                <a:schemeClr val="dk1"/>
              </a:buClr>
              <a:buSzPct val="100000"/>
              <a:buChar char="•"/>
            </a:pPr>
            <a:r>
              <a:rPr lang="en-US" sz="1350" dirty="0">
                <a:solidFill>
                  <a:schemeClr val="dk1"/>
                </a:solidFill>
              </a:rPr>
              <a:t>3D Object coordinates:</a:t>
            </a:r>
          </a:p>
          <a:p>
            <a:pPr indent="342900"/>
            <a:r>
              <a:rPr lang="en-US" sz="1350" dirty="0">
                <a:solidFill>
                  <a:schemeClr val="dk1"/>
                </a:solidFill>
              </a:rPr>
              <a:t>Vertex   (0, 0, -2)</a:t>
            </a:r>
          </a:p>
          <a:p>
            <a:pPr indent="342900"/>
            <a:r>
              <a:rPr lang="en-US" sz="1350" dirty="0">
                <a:solidFill>
                  <a:schemeClr val="dk1"/>
                </a:solidFill>
              </a:rPr>
              <a:t>Corners(1, 1, 0)(1, -1, 0)(-1, -1, 0)(-1, 1, 0)</a:t>
            </a:r>
          </a:p>
        </p:txBody>
      </p:sp>
      <p:grpSp>
        <p:nvGrpSpPr>
          <p:cNvPr id="43" name="Shape 164"/>
          <p:cNvGrpSpPr/>
          <p:nvPr/>
        </p:nvGrpSpPr>
        <p:grpSpPr>
          <a:xfrm>
            <a:off x="6655547" y="4169862"/>
            <a:ext cx="2730990" cy="1351516"/>
            <a:chOff x="8334255" y="4177775"/>
            <a:chExt cx="3641320" cy="1802021"/>
          </a:xfrm>
        </p:grpSpPr>
        <p:grpSp>
          <p:nvGrpSpPr>
            <p:cNvPr id="44" name="Shape 165"/>
            <p:cNvGrpSpPr/>
            <p:nvPr/>
          </p:nvGrpSpPr>
          <p:grpSpPr>
            <a:xfrm>
              <a:off x="9200404" y="4543775"/>
              <a:ext cx="1815720" cy="931425"/>
              <a:chOff x="9303879" y="4289775"/>
              <a:chExt cx="1815720" cy="931425"/>
            </a:xfrm>
          </p:grpSpPr>
          <p:grpSp>
            <p:nvGrpSpPr>
              <p:cNvPr id="50" name="Shape 166"/>
              <p:cNvGrpSpPr/>
              <p:nvPr/>
            </p:nvGrpSpPr>
            <p:grpSpPr>
              <a:xfrm>
                <a:off x="9303879" y="4703256"/>
                <a:ext cx="1809990" cy="508079"/>
                <a:chOff x="8541825" y="4694300"/>
                <a:chExt cx="1838300" cy="546675"/>
              </a:xfrm>
            </p:grpSpPr>
            <p:cxnSp>
              <p:nvCxnSpPr>
                <p:cNvPr id="56" name="Shape 167"/>
                <p:cNvCxnSpPr/>
                <p:nvPr/>
              </p:nvCxnSpPr>
              <p:spPr>
                <a:xfrm flipH="1">
                  <a:off x="8541825" y="4694300"/>
                  <a:ext cx="752700" cy="517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57" name="Shape 168"/>
                <p:cNvCxnSpPr/>
                <p:nvPr/>
              </p:nvCxnSpPr>
              <p:spPr>
                <a:xfrm flipH="1">
                  <a:off x="9627425" y="4723475"/>
                  <a:ext cx="752700" cy="517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58" name="Shape 169"/>
                <p:cNvCxnSpPr/>
                <p:nvPr/>
              </p:nvCxnSpPr>
              <p:spPr>
                <a:xfrm>
                  <a:off x="8541925" y="5230525"/>
                  <a:ext cx="11196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59" name="Shape 170"/>
                <p:cNvCxnSpPr/>
                <p:nvPr/>
              </p:nvCxnSpPr>
              <p:spPr>
                <a:xfrm>
                  <a:off x="9303925" y="4694300"/>
                  <a:ext cx="1072500" cy="375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</p:grpSp>
          <p:grpSp>
            <p:nvGrpSpPr>
              <p:cNvPr id="51" name="Shape 171"/>
              <p:cNvGrpSpPr/>
              <p:nvPr/>
            </p:nvGrpSpPr>
            <p:grpSpPr>
              <a:xfrm>
                <a:off x="9303900" y="4289775"/>
                <a:ext cx="1815700" cy="931425"/>
                <a:chOff x="9303900" y="4289775"/>
                <a:chExt cx="1815700" cy="931425"/>
              </a:xfrm>
            </p:grpSpPr>
            <p:cxnSp>
              <p:nvCxnSpPr>
                <p:cNvPr id="52" name="Shape 172"/>
                <p:cNvCxnSpPr/>
                <p:nvPr/>
              </p:nvCxnSpPr>
              <p:spPr>
                <a:xfrm>
                  <a:off x="10028300" y="4308600"/>
                  <a:ext cx="18600" cy="385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53" name="Shape 173"/>
                <p:cNvCxnSpPr/>
                <p:nvPr/>
              </p:nvCxnSpPr>
              <p:spPr>
                <a:xfrm>
                  <a:off x="10037700" y="4289775"/>
                  <a:ext cx="348225" cy="931425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54" name="Shape 174"/>
                <p:cNvCxnSpPr/>
                <p:nvPr/>
              </p:nvCxnSpPr>
              <p:spPr>
                <a:xfrm>
                  <a:off x="10044987" y="4289775"/>
                  <a:ext cx="1074613" cy="442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55" name="Shape 175"/>
                <p:cNvCxnSpPr/>
                <p:nvPr/>
              </p:nvCxnSpPr>
              <p:spPr>
                <a:xfrm flipH="1">
                  <a:off x="9303900" y="4289775"/>
                  <a:ext cx="733800" cy="912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</p:grpSp>
        </p:grpSp>
        <p:sp>
          <p:nvSpPr>
            <p:cNvPr id="45" name="Shape 176"/>
            <p:cNvSpPr txBox="1"/>
            <p:nvPr/>
          </p:nvSpPr>
          <p:spPr>
            <a:xfrm>
              <a:off x="9174100" y="4177775"/>
              <a:ext cx="15429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indent="290513">
                <a:lnSpc>
                  <a:spcPct val="90000"/>
                </a:lnSpc>
                <a:buClr>
                  <a:schemeClr val="dk1"/>
                </a:buClr>
                <a:buSzPct val="91666"/>
              </a:pPr>
              <a:r>
                <a:rPr lang="en-US" sz="900" dirty="0">
                  <a:solidFill>
                    <a:schemeClr val="dk1"/>
                  </a:solidFill>
                </a:rPr>
                <a:t>(0, 0, -2)</a:t>
              </a:r>
            </a:p>
          </p:txBody>
        </p:sp>
        <p:sp>
          <p:nvSpPr>
            <p:cNvPr id="46" name="Shape 177"/>
            <p:cNvSpPr txBox="1"/>
            <p:nvPr/>
          </p:nvSpPr>
          <p:spPr>
            <a:xfrm>
              <a:off x="9856080" y="5422996"/>
              <a:ext cx="1608600" cy="5568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indent="290513">
                <a:lnSpc>
                  <a:spcPct val="90000"/>
                </a:lnSpc>
                <a:buClr>
                  <a:schemeClr val="dk1"/>
                </a:buClr>
                <a:buSzPct val="91666"/>
              </a:pPr>
              <a:r>
                <a:rPr lang="en-US" sz="900" dirty="0">
                  <a:solidFill>
                    <a:schemeClr val="dk1"/>
                  </a:solidFill>
                </a:rPr>
                <a:t>(1, 1, 0)</a:t>
              </a:r>
            </a:p>
          </p:txBody>
        </p:sp>
        <p:sp>
          <p:nvSpPr>
            <p:cNvPr id="47" name="Shape 178"/>
            <p:cNvSpPr txBox="1"/>
            <p:nvPr/>
          </p:nvSpPr>
          <p:spPr>
            <a:xfrm>
              <a:off x="10498675" y="4841748"/>
              <a:ext cx="1476900" cy="5568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indent="342900">
                <a:lnSpc>
                  <a:spcPct val="90000"/>
                </a:lnSpc>
              </a:pPr>
              <a:r>
                <a:rPr lang="en-US" sz="900" dirty="0">
                  <a:solidFill>
                    <a:schemeClr val="dk1"/>
                  </a:solidFill>
                </a:rPr>
                <a:t>(1, -1, 0)</a:t>
              </a:r>
            </a:p>
          </p:txBody>
        </p:sp>
        <p:sp>
          <p:nvSpPr>
            <p:cNvPr id="48" name="Shape 179"/>
            <p:cNvSpPr txBox="1"/>
            <p:nvPr/>
          </p:nvSpPr>
          <p:spPr>
            <a:xfrm>
              <a:off x="8334255" y="5428011"/>
              <a:ext cx="13056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indent="290513">
                <a:lnSpc>
                  <a:spcPct val="90000"/>
                </a:lnSpc>
                <a:buClr>
                  <a:schemeClr val="dk1"/>
                </a:buClr>
                <a:buSzPct val="91666"/>
              </a:pPr>
              <a:r>
                <a:rPr lang="en-US" sz="900" dirty="0">
                  <a:solidFill>
                    <a:schemeClr val="dk1"/>
                  </a:solidFill>
                </a:rPr>
                <a:t>(-1, 1, 0)</a:t>
              </a:r>
            </a:p>
            <a:p>
              <a:endParaRPr sz="1050" dirty="0"/>
            </a:p>
          </p:txBody>
        </p:sp>
        <p:sp>
          <p:nvSpPr>
            <p:cNvPr id="49" name="Shape 180"/>
            <p:cNvSpPr txBox="1"/>
            <p:nvPr/>
          </p:nvSpPr>
          <p:spPr>
            <a:xfrm>
              <a:off x="8702775" y="4712650"/>
              <a:ext cx="19116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indent="290513">
                <a:lnSpc>
                  <a:spcPct val="90000"/>
                </a:lnSpc>
                <a:buClr>
                  <a:schemeClr val="dk1"/>
                </a:buClr>
                <a:buSzPct val="91666"/>
              </a:pPr>
              <a:r>
                <a:rPr lang="en-US" sz="900">
                  <a:solidFill>
                    <a:schemeClr val="dk1"/>
                  </a:solidFill>
                </a:rPr>
                <a:t>(-1, -1, 0)</a:t>
              </a:r>
            </a:p>
          </p:txBody>
        </p:sp>
      </p:grpSp>
      <p:grpSp>
        <p:nvGrpSpPr>
          <p:cNvPr id="60" name="群組 59"/>
          <p:cNvGrpSpPr/>
          <p:nvPr/>
        </p:nvGrpSpPr>
        <p:grpSpPr>
          <a:xfrm>
            <a:off x="4064934" y="3694229"/>
            <a:ext cx="2724626" cy="2467393"/>
            <a:chOff x="4580277" y="3613400"/>
            <a:chExt cx="2587036" cy="2864875"/>
          </a:xfrm>
        </p:grpSpPr>
        <p:pic>
          <p:nvPicPr>
            <p:cNvPr id="61" name="Shape 163"/>
            <p:cNvPicPr preferRelativeResize="0"/>
            <p:nvPr/>
          </p:nvPicPr>
          <p:blipFill rotWithShape="1">
            <a:blip r:embed="rId5">
              <a:alphaModFix/>
            </a:blip>
            <a:srcRect l="16209" t="9131" r="17332" b="10695"/>
            <a:stretch/>
          </p:blipFill>
          <p:spPr>
            <a:xfrm>
              <a:off x="4580277" y="4177775"/>
              <a:ext cx="2587036" cy="2300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" name="橢圓 61"/>
            <p:cNvSpPr/>
            <p:nvPr/>
          </p:nvSpPr>
          <p:spPr>
            <a:xfrm>
              <a:off x="5203937" y="4541740"/>
              <a:ext cx="121920" cy="113211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/>
            </a:p>
          </p:txBody>
        </p:sp>
        <p:cxnSp>
          <p:nvCxnSpPr>
            <p:cNvPr id="63" name="直線單箭頭接點 62"/>
            <p:cNvCxnSpPr>
              <a:stCxn id="62" idx="0"/>
            </p:cNvCxnSpPr>
            <p:nvPr/>
          </p:nvCxnSpPr>
          <p:spPr>
            <a:xfrm flipV="1">
              <a:off x="5264897" y="3782679"/>
              <a:ext cx="346463" cy="75906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文字方塊 63"/>
            <p:cNvSpPr txBox="1"/>
            <p:nvPr/>
          </p:nvSpPr>
          <p:spPr>
            <a:xfrm>
              <a:off x="5449198" y="3613400"/>
              <a:ext cx="765595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50" dirty="0"/>
                <a:t>(0,0,0)</a:t>
              </a:r>
              <a:endParaRPr lang="zh-TW" altLang="en-US" sz="1050" dirty="0"/>
            </a:p>
          </p:txBody>
        </p:sp>
      </p:grpSp>
      <p:sp>
        <p:nvSpPr>
          <p:cNvPr id="65" name="文字方塊 64"/>
          <p:cNvSpPr txBox="1"/>
          <p:nvPr/>
        </p:nvSpPr>
        <p:spPr>
          <a:xfrm>
            <a:off x="256716" y="3060950"/>
            <a:ext cx="10980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350" dirty="0">
                <a:solidFill>
                  <a:srgbClr val="FF0000"/>
                </a:solidFill>
              </a:rPr>
              <a:t>Demo video:</a:t>
            </a:r>
            <a:endParaRPr lang="zh-TW" altLang="en-US" sz="1350" dirty="0">
              <a:solidFill>
                <a:srgbClr val="FF0000"/>
              </a:solidFill>
            </a:endParaRPr>
          </a:p>
        </p:txBody>
      </p:sp>
      <p:pic>
        <p:nvPicPr>
          <p:cNvPr id="66" name="Hw2_Demo (online-video-cutter.co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474" t="3971" r="27777" b="1222"/>
          <a:stretch/>
        </p:blipFill>
        <p:spPr>
          <a:xfrm>
            <a:off x="329686" y="3394331"/>
            <a:ext cx="3708499" cy="27913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74082" y="512517"/>
            <a:ext cx="8765888" cy="3263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altLang="zh-TW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Answer:</a:t>
            </a:r>
          </a:p>
        </p:txBody>
      </p:sp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74082" y="65692"/>
            <a:ext cx="9069918" cy="45682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en-US" altLang="zh-TW" sz="2800" b="1" dirty="0">
                <a:latin typeface="Arial"/>
                <a:cs typeface="Arial"/>
              </a:rPr>
              <a:t>Augmented Reality - Solution(1/3) 	       </a:t>
            </a:r>
            <a:r>
              <a:rPr lang="en-US" altLang="zh-TW" sz="1800" dirty="0"/>
              <a:t>(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解題</a:t>
            </a:r>
            <a:r>
              <a:rPr lang="zh-CN" altLang="en-US" sz="1800" dirty="0"/>
              <a:t>：</a:t>
            </a:r>
            <a:r>
              <a:rPr lang="en-US" altLang="zh-CN" sz="1800" dirty="0"/>
              <a:t>Jimmy</a:t>
            </a:r>
            <a:r>
              <a:rPr lang="en-US" altLang="zh-TW" sz="1800" dirty="0"/>
              <a:t>)</a:t>
            </a:r>
            <a:endParaRPr lang="en-US" sz="2800" b="1" dirty="0">
              <a:latin typeface="Arial"/>
              <a:cs typeface="Arial"/>
              <a:sym typeface="Arial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18</a:t>
            </a:fld>
            <a:endParaRPr 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DD73166-2E48-4D86-8F2A-6C412AB5A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0" y="2300362"/>
            <a:ext cx="9121022" cy="32634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79E45CD-DA84-4B76-A157-5DAD18F43C3F}"/>
              </a:ext>
            </a:extLst>
          </p:cNvPr>
          <p:cNvSpPr txBox="1"/>
          <p:nvPr/>
        </p:nvSpPr>
        <p:spPr>
          <a:xfrm>
            <a:off x="74082" y="6156902"/>
            <a:ext cx="865693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/>
              <a:t>Reference: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>
                <a:hlinkClick r:id="rId4"/>
              </a:rPr>
              <a:t>https://docs.opencv.org/2.4/modules/calib3d/doc/camera_calibration_and_3d_reconstruction.html</a:t>
            </a:r>
            <a:endParaRPr lang="en-US" altLang="zh-TW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>
                <a:hlinkClick r:id="rId5"/>
              </a:rPr>
              <a:t>https://www.programcreek.com/python/example/89414/cv2.projectPoints</a:t>
            </a:r>
            <a:endParaRPr lang="zh-TW" altLang="en-US" sz="1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4FCAA41-2C6C-4397-AFFA-C036971BD32C}"/>
              </a:ext>
            </a:extLst>
          </p:cNvPr>
          <p:cNvSpPr/>
          <p:nvPr/>
        </p:nvSpPr>
        <p:spPr>
          <a:xfrm>
            <a:off x="477585" y="2999930"/>
            <a:ext cx="5466015" cy="8481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D056ACA-3EAE-4602-A53D-10CCFFCD1A74}"/>
              </a:ext>
            </a:extLst>
          </p:cNvPr>
          <p:cNvSpPr txBox="1"/>
          <p:nvPr/>
        </p:nvSpPr>
        <p:spPr>
          <a:xfrm>
            <a:off x="74082" y="911435"/>
            <a:ext cx="89413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 indent="-92075">
              <a:buFont typeface="Arial" panose="020B0604020202020204" pitchFamily="34" charset="0"/>
              <a:buChar char="•"/>
            </a:pPr>
            <a:r>
              <a:rPr lang="en-US" altLang="zh-TW" sz="1800" b="1" dirty="0"/>
              <a:t>Step1. </a:t>
            </a:r>
            <a:r>
              <a:rPr lang="en-US" altLang="zh-TW" sz="1800" dirty="0"/>
              <a:t>Use the intrinsic, extrinsic, distortion matrix calculated from Q1</a:t>
            </a:r>
          </a:p>
          <a:p>
            <a:pPr marL="92075" indent="-92075">
              <a:buFont typeface="Arial" panose="020B0604020202020204" pitchFamily="34" charset="0"/>
              <a:buChar char="•"/>
            </a:pPr>
            <a:endParaRPr lang="en-US" altLang="zh-TW" sz="1800" dirty="0"/>
          </a:p>
          <a:p>
            <a:pPr marL="92075" indent="-92075">
              <a:buFont typeface="Arial" panose="020B0604020202020204" pitchFamily="34" charset="0"/>
              <a:buChar char="•"/>
            </a:pPr>
            <a:r>
              <a:rPr lang="en-US" altLang="zh-TW" sz="1800" dirty="0" err="1"/>
              <a:t>retval</a:t>
            </a:r>
            <a:r>
              <a:rPr lang="en-US" altLang="zh-TW" sz="1800" dirty="0"/>
              <a:t>, </a:t>
            </a:r>
            <a:r>
              <a:rPr lang="en-US" altLang="zh-TW" sz="1800" dirty="0" err="1"/>
              <a:t>intri_mat</a:t>
            </a:r>
            <a:r>
              <a:rPr lang="en-US" altLang="zh-TW" sz="1800" dirty="0"/>
              <a:t>, </a:t>
            </a:r>
            <a:r>
              <a:rPr lang="en-US" altLang="zh-TW" sz="1800" dirty="0" err="1"/>
              <a:t>distCoeffs</a:t>
            </a:r>
            <a:r>
              <a:rPr lang="en-US" altLang="zh-TW" sz="1800" dirty="0"/>
              <a:t>, </a:t>
            </a:r>
            <a:r>
              <a:rPr lang="en-US" altLang="zh-TW" sz="1800" dirty="0" err="1"/>
              <a:t>extra_R</a:t>
            </a:r>
            <a:r>
              <a:rPr lang="en-US" altLang="zh-TW" sz="1800" dirty="0"/>
              <a:t>, </a:t>
            </a:r>
            <a:r>
              <a:rPr lang="en-US" altLang="zh-TW" sz="1800" dirty="0" err="1"/>
              <a:t>extra_T</a:t>
            </a:r>
            <a:r>
              <a:rPr lang="en-US" altLang="zh-TW" sz="1800" dirty="0"/>
              <a:t> = </a:t>
            </a:r>
          </a:p>
          <a:p>
            <a:r>
              <a:rPr lang="en-US" altLang="zh-TW" sz="1800" b="1" dirty="0">
                <a:solidFill>
                  <a:srgbClr val="FF0000"/>
                </a:solidFill>
              </a:rPr>
              <a:t>cv2.calibrateCamera</a:t>
            </a:r>
            <a:r>
              <a:rPr lang="en-US" altLang="zh-TW" sz="1800" dirty="0"/>
              <a:t>(</a:t>
            </a:r>
            <a:r>
              <a:rPr lang="en-US" altLang="zh-TW" sz="1800" dirty="0" err="1"/>
              <a:t>object_points</a:t>
            </a:r>
            <a:r>
              <a:rPr lang="en-US" altLang="zh-TW" sz="1800" dirty="0"/>
              <a:t>, </a:t>
            </a:r>
            <a:r>
              <a:rPr lang="en-US" altLang="zh-TW" sz="1800" dirty="0" err="1"/>
              <a:t>image_points</a:t>
            </a:r>
            <a:r>
              <a:rPr lang="en-US" altLang="zh-TW" sz="1800" dirty="0"/>
              <a:t>, </a:t>
            </a:r>
            <a:r>
              <a:rPr lang="en-US" altLang="zh-TW" sz="1800" dirty="0" err="1"/>
              <a:t>image_size</a:t>
            </a:r>
            <a:r>
              <a:rPr lang="en-US" altLang="zh-TW" sz="1800" dirty="0"/>
              <a:t>, None, None)</a:t>
            </a:r>
          </a:p>
          <a:p>
            <a:pPr marL="92075" indent="-92075">
              <a:buFont typeface="Arial" panose="020B0604020202020204" pitchFamily="34" charset="0"/>
              <a:buChar char="•"/>
            </a:pP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69A3800-16C9-410B-8D1E-477308C591FF}"/>
              </a:ext>
            </a:extLst>
          </p:cNvPr>
          <p:cNvSpPr/>
          <p:nvPr/>
        </p:nvSpPr>
        <p:spPr>
          <a:xfrm>
            <a:off x="1340105" y="3437944"/>
            <a:ext cx="2502322" cy="3379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28D02F0D-8318-4D19-9B53-F145E8B49A7C}"/>
              </a:ext>
            </a:extLst>
          </p:cNvPr>
          <p:cNvCxnSpPr>
            <a:cxnSpLocks/>
          </p:cNvCxnSpPr>
          <p:nvPr/>
        </p:nvCxnSpPr>
        <p:spPr>
          <a:xfrm flipV="1">
            <a:off x="1935804" y="2026676"/>
            <a:ext cx="661481" cy="14112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8EF90917-2ED3-4FBD-8C62-4D0C834D1F08}"/>
              </a:ext>
            </a:extLst>
          </p:cNvPr>
          <p:cNvSpPr/>
          <p:nvPr/>
        </p:nvSpPr>
        <p:spPr>
          <a:xfrm>
            <a:off x="2197354" y="4810572"/>
            <a:ext cx="6946645" cy="3043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43932F10-0799-4887-A526-D416CF2DAB23}"/>
              </a:ext>
            </a:extLst>
          </p:cNvPr>
          <p:cNvCxnSpPr>
            <a:cxnSpLocks/>
            <a:stCxn id="24" idx="2"/>
            <a:endCxn id="28" idx="0"/>
          </p:cNvCxnSpPr>
          <p:nvPr/>
        </p:nvCxnSpPr>
        <p:spPr>
          <a:xfrm flipH="1">
            <a:off x="5017307" y="5114925"/>
            <a:ext cx="653370" cy="7258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A295E3CE-F37F-4552-9010-1272B3FD15F9}"/>
              </a:ext>
            </a:extLst>
          </p:cNvPr>
          <p:cNvSpPr txBox="1"/>
          <p:nvPr/>
        </p:nvSpPr>
        <p:spPr>
          <a:xfrm>
            <a:off x="3391567" y="5840819"/>
            <a:ext cx="3251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chemeClr val="tx1"/>
                </a:solidFill>
              </a:rPr>
              <a:t>Function for drawing pyramid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72000" y="512552"/>
            <a:ext cx="8765888" cy="36933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altLang="zh-TW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Answer:</a:t>
            </a:r>
          </a:p>
        </p:txBody>
      </p:sp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74082" y="65692"/>
            <a:ext cx="9069918" cy="45682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en-US" altLang="zh-TW" sz="2800" b="1" dirty="0">
                <a:latin typeface="Arial"/>
                <a:cs typeface="Arial"/>
              </a:rPr>
              <a:t>Augmented Reality - </a:t>
            </a:r>
            <a:r>
              <a:rPr lang="en-US" altLang="zh-TW" b="1" dirty="0">
                <a:cs typeface="Arial"/>
              </a:rPr>
              <a:t>Solution(2/3) 	 </a:t>
            </a:r>
            <a:r>
              <a:rPr lang="en-US" altLang="zh-TW" sz="2800" b="1" dirty="0">
                <a:latin typeface="Arial"/>
                <a:cs typeface="Arial"/>
              </a:rPr>
              <a:t>	 </a:t>
            </a:r>
            <a:r>
              <a:rPr lang="en-US" altLang="zh-TW" sz="1800" dirty="0"/>
              <a:t>(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解題</a:t>
            </a:r>
            <a:r>
              <a:rPr lang="zh-CN" altLang="en-US" sz="1800" dirty="0"/>
              <a:t>：</a:t>
            </a:r>
            <a:r>
              <a:rPr lang="en-US" altLang="zh-CN" sz="1800" dirty="0"/>
              <a:t>Jimmy</a:t>
            </a:r>
            <a:r>
              <a:rPr lang="en-US" altLang="zh-TW" sz="1800" dirty="0"/>
              <a:t>)</a:t>
            </a:r>
            <a:endParaRPr lang="en-US" sz="2800" b="1" dirty="0">
              <a:latin typeface="Arial"/>
              <a:cs typeface="Arial"/>
              <a:sym typeface="Arial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19</a:t>
            </a:fld>
            <a:endParaRPr 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B06D201-6028-424E-AD1C-AAAEA3AD090E}"/>
              </a:ext>
            </a:extLst>
          </p:cNvPr>
          <p:cNvSpPr/>
          <p:nvPr/>
        </p:nvSpPr>
        <p:spPr>
          <a:xfrm>
            <a:off x="72000" y="949447"/>
            <a:ext cx="85915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indent="-92075">
              <a:buFont typeface="Arial" panose="020B0604020202020204" pitchFamily="34" charset="0"/>
              <a:buChar char="•"/>
            </a:pPr>
            <a:r>
              <a:rPr lang="en-US" altLang="zh-TW" sz="1800" b="1" dirty="0"/>
              <a:t>Step2. </a:t>
            </a:r>
            <a:r>
              <a:rPr lang="en-US" altLang="zh-TW" sz="1800" dirty="0"/>
              <a:t>Project </a:t>
            </a:r>
            <a:r>
              <a:rPr lang="en-US" altLang="zh-TW" sz="1800" dirty="0">
                <a:solidFill>
                  <a:srgbClr val="FF0000"/>
                </a:solidFill>
              </a:rPr>
              <a:t>pyramid points </a:t>
            </a:r>
            <a:r>
              <a:rPr lang="en-US" altLang="zh-TW" sz="1800" dirty="0"/>
              <a:t>into </a:t>
            </a:r>
            <a:r>
              <a:rPr lang="en-US" altLang="zh-TW" sz="1800" dirty="0">
                <a:solidFill>
                  <a:srgbClr val="FF0000"/>
                </a:solidFill>
              </a:rPr>
              <a:t>2-D point</a:t>
            </a:r>
            <a:r>
              <a:rPr lang="en-US" altLang="zh-TW" sz="1800" dirty="0"/>
              <a:t> on image</a:t>
            </a:r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DB41BCE1-CE7A-4E12-827A-F5726B4C66CF}"/>
              </a:ext>
            </a:extLst>
          </p:cNvPr>
          <p:cNvGrpSpPr/>
          <p:nvPr/>
        </p:nvGrpSpPr>
        <p:grpSpPr>
          <a:xfrm>
            <a:off x="148164" y="2715160"/>
            <a:ext cx="8995836" cy="4005918"/>
            <a:chOff x="74082" y="2260343"/>
            <a:chExt cx="8995836" cy="4005918"/>
          </a:xfrm>
        </p:grpSpPr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966415E4-1505-46C3-9BF7-1333DEB75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9264"/>
            <a:stretch/>
          </p:blipFill>
          <p:spPr>
            <a:xfrm>
              <a:off x="74082" y="2260343"/>
              <a:ext cx="8995836" cy="4005918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5385DD30-F34D-48AE-9912-D2A352FB05E4}"/>
                </a:ext>
              </a:extLst>
            </p:cNvPr>
            <p:cNvSpPr/>
            <p:nvPr/>
          </p:nvSpPr>
          <p:spPr>
            <a:xfrm>
              <a:off x="484610" y="4067175"/>
              <a:ext cx="2534815" cy="13921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C99F4F7-F92E-49B0-9C72-73888A2AEF1E}"/>
                </a:ext>
              </a:extLst>
            </p:cNvPr>
            <p:cNvSpPr/>
            <p:nvPr/>
          </p:nvSpPr>
          <p:spPr>
            <a:xfrm>
              <a:off x="484610" y="5777198"/>
              <a:ext cx="6601991" cy="27117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63E165DD-EC30-48E0-B000-C0BB0F5AF440}"/>
                </a:ext>
              </a:extLst>
            </p:cNvPr>
            <p:cNvCxnSpPr>
              <a:cxnSpLocks/>
            </p:cNvCxnSpPr>
            <p:nvPr/>
          </p:nvCxnSpPr>
          <p:spPr>
            <a:xfrm>
              <a:off x="1133475" y="5777198"/>
              <a:ext cx="0" cy="27117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Picture 5">
            <a:extLst>
              <a:ext uri="{FF2B5EF4-FFF2-40B4-BE49-F238E27FC236}">
                <a16:creationId xmlns:a16="http://schemas.microsoft.com/office/drawing/2014/main" id="{D1433772-33E0-437A-AA2E-52AC0CA181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070" t="30754" r="15792" b="64818"/>
          <a:stretch/>
        </p:blipFill>
        <p:spPr>
          <a:xfrm>
            <a:off x="72000" y="1477726"/>
            <a:ext cx="9000000" cy="414632"/>
          </a:xfrm>
          <a:prstGeom prst="rect">
            <a:avLst/>
          </a:prstGeom>
          <a:ln>
            <a:solidFill>
              <a:srgbClr val="4472C4"/>
            </a:solidFill>
          </a:ln>
        </p:spPr>
      </p:pic>
      <p:pic>
        <p:nvPicPr>
          <p:cNvPr id="48" name="Picture 5">
            <a:extLst>
              <a:ext uri="{FF2B5EF4-FFF2-40B4-BE49-F238E27FC236}">
                <a16:creationId xmlns:a16="http://schemas.microsoft.com/office/drawing/2014/main" id="{404CD2AE-40AE-445D-9907-7AB5B0BE4A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657" t="31017" r="10376" b="65517"/>
          <a:stretch/>
        </p:blipFill>
        <p:spPr>
          <a:xfrm>
            <a:off x="967138" y="2002680"/>
            <a:ext cx="2002290" cy="394585"/>
          </a:xfrm>
          <a:prstGeom prst="rect">
            <a:avLst/>
          </a:prstGeom>
          <a:ln>
            <a:solidFill>
              <a:srgbClr val="4472C4"/>
            </a:solidFill>
          </a:ln>
        </p:spPr>
      </p:pic>
      <p:sp>
        <p:nvSpPr>
          <p:cNvPr id="49" name="矩形 48">
            <a:extLst>
              <a:ext uri="{FF2B5EF4-FFF2-40B4-BE49-F238E27FC236}">
                <a16:creationId xmlns:a16="http://schemas.microsoft.com/office/drawing/2014/main" id="{E6B5343A-7323-4AA3-AA3E-EABDC0A93F18}"/>
              </a:ext>
            </a:extLst>
          </p:cNvPr>
          <p:cNvSpPr/>
          <p:nvPr/>
        </p:nvSpPr>
        <p:spPr>
          <a:xfrm>
            <a:off x="60145" y="2045328"/>
            <a:ext cx="11453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b="1" dirty="0"/>
              <a:t>Output:</a:t>
            </a: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4016122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FA2815D-7254-47C0-9FCD-4ABD848643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75" y="776265"/>
            <a:ext cx="9070825" cy="5641471"/>
          </a:xfrm>
        </p:spPr>
        <p:txBody>
          <a:bodyPr/>
          <a:lstStyle/>
          <a:p>
            <a:r>
              <a:rPr lang="en-US" dirty="0"/>
              <a:t>Copy homework is strictly prohibited!! </a:t>
            </a:r>
            <a:r>
              <a:rPr lang="en-US" dirty="0">
                <a:solidFill>
                  <a:srgbClr val="FF0000"/>
                </a:solidFill>
              </a:rPr>
              <a:t>Penalty: Grade will be zero for both persons!!</a:t>
            </a:r>
          </a:p>
          <a:p>
            <a:r>
              <a:rPr lang="en-US" dirty="0"/>
              <a:t>If the code can’t run, you can come to our Lab within one week and show that your programming can work. Otherwise you will get zero!!</a:t>
            </a:r>
          </a:p>
          <a:p>
            <a:r>
              <a:rPr lang="en-US" dirty="0"/>
              <a:t>Due date =&gt; </a:t>
            </a:r>
            <a:r>
              <a:rPr lang="en-US" dirty="0">
                <a:solidFill>
                  <a:srgbClr val="FF0000"/>
                </a:solidFill>
              </a:rPr>
              <a:t>2019/11/06  (Wed.) 23:59:59</a:t>
            </a:r>
          </a:p>
          <a:p>
            <a:pPr lvl="1"/>
            <a:r>
              <a:rPr lang="en-US" dirty="0"/>
              <a:t>No delay. If you submit homework after deadline, you will get 0.</a:t>
            </a:r>
          </a:p>
          <a:p>
            <a:r>
              <a:rPr lang="en-US" dirty="0"/>
              <a:t>Upload to =&gt; </a:t>
            </a:r>
            <a:r>
              <a:rPr lang="en-US" dirty="0">
                <a:solidFill>
                  <a:srgbClr val="0070C0"/>
                </a:solidFill>
              </a:rPr>
              <a:t>140.116.154.1 -&gt; Upload/Homework/HW1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User ID: cvdl2019 	Password: cvdl2019</a:t>
            </a:r>
          </a:p>
          <a:p>
            <a:r>
              <a:rPr lang="en-US" dirty="0"/>
              <a:t>Format</a:t>
            </a:r>
          </a:p>
          <a:p>
            <a:pPr lvl="1"/>
            <a:r>
              <a:rPr lang="en-US" dirty="0"/>
              <a:t>Filename: Hw1_StudentID_Name_Version.rar</a:t>
            </a:r>
          </a:p>
          <a:p>
            <a:pPr lvl="5" indent="-185738"/>
            <a:r>
              <a:rPr lang="en-US" dirty="0"/>
              <a:t>Ex: Hw1_F71234567_林小明_v1.rar</a:t>
            </a:r>
          </a:p>
          <a:p>
            <a:pPr lvl="5" indent="-185738"/>
            <a:r>
              <a:rPr lang="en-US" dirty="0"/>
              <a:t>If you want to update your file, you should update your version to be v2, ex: Hw1_F71234567_林小明_v2.rar</a:t>
            </a:r>
          </a:p>
          <a:p>
            <a:pPr lvl="1"/>
            <a:r>
              <a:rPr lang="en-US" dirty="0"/>
              <a:t>Content: </a:t>
            </a:r>
            <a:r>
              <a:rPr lang="en-US" dirty="0">
                <a:solidFill>
                  <a:srgbClr val="FF0000"/>
                </a:solidFill>
              </a:rPr>
              <a:t>project folder</a:t>
            </a:r>
            <a:r>
              <a:rPr lang="en-US" dirty="0"/>
              <a:t>*( including the pictures )</a:t>
            </a:r>
            <a:br>
              <a:rPr lang="en-US" dirty="0"/>
            </a:br>
            <a:r>
              <a:rPr lang="en-US" dirty="0"/>
              <a:t>	            *note: remove your “Debug” folder to reduce file size</a:t>
            </a:r>
          </a:p>
          <a:p>
            <a:endParaRPr lang="en-US" dirty="0"/>
          </a:p>
        </p:txBody>
      </p:sp>
      <p:sp>
        <p:nvSpPr>
          <p:cNvPr id="12" name="Shape 90">
            <a:extLst>
              <a:ext uri="{FF2B5EF4-FFF2-40B4-BE49-F238E27FC236}">
                <a16:creationId xmlns:a16="http://schemas.microsoft.com/office/drawing/2014/main" id="{EB0CEA43-15DC-466C-8D16-58885C574F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50334"/>
            <a:ext cx="7886700" cy="5823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Notices (1/2)</a:t>
            </a:r>
          </a:p>
        </p:txBody>
      </p:sp>
    </p:spTree>
    <p:extLst>
      <p:ext uri="{BB962C8B-B14F-4D97-AF65-F5344CB8AC3E}">
        <p14:creationId xmlns:p14="http://schemas.microsoft.com/office/powerpoint/2010/main" val="494042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74082" y="512517"/>
            <a:ext cx="8765888" cy="44889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57188" indent="-357188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altLang="zh-TW" dirty="0">
                <a:solidFill>
                  <a:srgbClr val="000000"/>
                </a:solidFill>
                <a:ea typeface="Arial"/>
                <a:cs typeface="Arial"/>
                <a:sym typeface="Arial"/>
              </a:rPr>
              <a:t>Answer:</a:t>
            </a:r>
          </a:p>
        </p:txBody>
      </p:sp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74082" y="65692"/>
            <a:ext cx="9069918" cy="45682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en-US" altLang="zh-TW" sz="2800" b="1" dirty="0">
                <a:latin typeface="Arial"/>
                <a:cs typeface="Arial"/>
              </a:rPr>
              <a:t>Augmented Reality - </a:t>
            </a:r>
            <a:r>
              <a:rPr lang="en-US" altLang="zh-TW" b="1" dirty="0">
                <a:cs typeface="Arial"/>
              </a:rPr>
              <a:t>Solution(3/3) 	 </a:t>
            </a:r>
            <a:r>
              <a:rPr lang="en-US" altLang="zh-TW" sz="2800" b="1" dirty="0">
                <a:latin typeface="Arial"/>
                <a:cs typeface="Arial"/>
              </a:rPr>
              <a:t>	 </a:t>
            </a:r>
            <a:r>
              <a:rPr lang="en-US" altLang="zh-TW" sz="1800" dirty="0"/>
              <a:t>(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解題</a:t>
            </a:r>
            <a:r>
              <a:rPr lang="zh-CN" altLang="en-US" sz="1800" dirty="0"/>
              <a:t>：</a:t>
            </a:r>
            <a:r>
              <a:rPr lang="en-US" altLang="zh-CN" sz="1800" dirty="0"/>
              <a:t>Jimmy</a:t>
            </a:r>
            <a:r>
              <a:rPr lang="en-US" altLang="zh-TW" sz="1800" dirty="0"/>
              <a:t>)</a:t>
            </a:r>
            <a:endParaRPr lang="en-US" sz="2800" b="1" dirty="0">
              <a:latin typeface="Arial"/>
              <a:cs typeface="Arial"/>
              <a:sym typeface="Arial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20</a:t>
            </a:fld>
            <a:endParaRPr 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66415E4-1505-46C3-9BF7-1333DEB753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342"/>
          <a:stretch/>
        </p:blipFill>
        <p:spPr>
          <a:xfrm>
            <a:off x="0" y="2604888"/>
            <a:ext cx="9135535" cy="234205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AB69EE6-4A98-421D-826E-23B6372FD90A}"/>
              </a:ext>
            </a:extLst>
          </p:cNvPr>
          <p:cNvSpPr/>
          <p:nvPr/>
        </p:nvSpPr>
        <p:spPr>
          <a:xfrm>
            <a:off x="23138" y="936078"/>
            <a:ext cx="85915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indent="-92075">
              <a:buFont typeface="Arial" panose="020B0604020202020204" pitchFamily="34" charset="0"/>
              <a:buChar char="•"/>
            </a:pPr>
            <a:r>
              <a:rPr lang="en-US" altLang="zh-TW" sz="1800" b="1" dirty="0"/>
              <a:t>Step3. </a:t>
            </a:r>
            <a:r>
              <a:rPr lang="en-US" altLang="zh-TW" sz="1800" dirty="0"/>
              <a:t>Draw the pyramid using red lines.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4B5C676-39FC-4AC4-843D-41D46E3C5DE0}"/>
              </a:ext>
            </a:extLst>
          </p:cNvPr>
          <p:cNvSpPr/>
          <p:nvPr/>
        </p:nvSpPr>
        <p:spPr>
          <a:xfrm>
            <a:off x="350307" y="2813090"/>
            <a:ext cx="6621993" cy="2253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7DCCD1F-E8BB-45BF-B14B-46EFE0D30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914" y="1387340"/>
            <a:ext cx="8390774" cy="543478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94715EDD-04F4-40E3-9AA5-624F95D1D345}"/>
              </a:ext>
            </a:extLst>
          </p:cNvPr>
          <p:cNvCxnSpPr>
            <a:cxnSpLocks/>
          </p:cNvCxnSpPr>
          <p:nvPr/>
        </p:nvCxnSpPr>
        <p:spPr>
          <a:xfrm>
            <a:off x="5524501" y="1800225"/>
            <a:ext cx="113347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842BB144-0454-4CD7-BE14-948DEEB0C70F}"/>
              </a:ext>
            </a:extLst>
          </p:cNvPr>
          <p:cNvCxnSpPr>
            <a:cxnSpLocks/>
          </p:cNvCxnSpPr>
          <p:nvPr/>
        </p:nvCxnSpPr>
        <p:spPr>
          <a:xfrm>
            <a:off x="6810377" y="1800225"/>
            <a:ext cx="71437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064D726-DB2A-45AA-9AB1-EBD2B7A55565}"/>
              </a:ext>
            </a:extLst>
          </p:cNvPr>
          <p:cNvSpPr txBox="1"/>
          <p:nvPr/>
        </p:nvSpPr>
        <p:spPr>
          <a:xfrm>
            <a:off x="5445971" y="1133611"/>
            <a:ext cx="2200273" cy="338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Optional, not use here</a:t>
            </a:r>
            <a:endParaRPr lang="zh-TW" altLang="en-US" sz="1600" dirty="0"/>
          </a:p>
        </p:txBody>
      </p:sp>
      <p:grpSp>
        <p:nvGrpSpPr>
          <p:cNvPr id="18" name="Shape 164">
            <a:extLst>
              <a:ext uri="{FF2B5EF4-FFF2-40B4-BE49-F238E27FC236}">
                <a16:creationId xmlns:a16="http://schemas.microsoft.com/office/drawing/2014/main" id="{1E468A3B-FC72-48D3-87A6-A8D70F1EE679}"/>
              </a:ext>
            </a:extLst>
          </p:cNvPr>
          <p:cNvGrpSpPr/>
          <p:nvPr/>
        </p:nvGrpSpPr>
        <p:grpSpPr>
          <a:xfrm>
            <a:off x="5692561" y="5155148"/>
            <a:ext cx="3437980" cy="1758980"/>
            <a:chOff x="8334255" y="4177775"/>
            <a:chExt cx="3797359" cy="1802021"/>
          </a:xfrm>
          <a:noFill/>
        </p:grpSpPr>
        <p:grpSp>
          <p:nvGrpSpPr>
            <p:cNvPr id="19" name="Shape 165">
              <a:extLst>
                <a:ext uri="{FF2B5EF4-FFF2-40B4-BE49-F238E27FC236}">
                  <a16:creationId xmlns:a16="http://schemas.microsoft.com/office/drawing/2014/main" id="{DE4D16CF-C9E5-488E-98CC-F5EC44B3FDC4}"/>
                </a:ext>
              </a:extLst>
            </p:cNvPr>
            <p:cNvGrpSpPr/>
            <p:nvPr/>
          </p:nvGrpSpPr>
          <p:grpSpPr>
            <a:xfrm>
              <a:off x="9200404" y="4543775"/>
              <a:ext cx="1815720" cy="931425"/>
              <a:chOff x="9303879" y="4289775"/>
              <a:chExt cx="1815720" cy="931425"/>
            </a:xfrm>
            <a:grpFill/>
          </p:grpSpPr>
          <p:grpSp>
            <p:nvGrpSpPr>
              <p:cNvPr id="25" name="Shape 166">
                <a:extLst>
                  <a:ext uri="{FF2B5EF4-FFF2-40B4-BE49-F238E27FC236}">
                    <a16:creationId xmlns:a16="http://schemas.microsoft.com/office/drawing/2014/main" id="{37B7200D-2CAA-4944-AE09-FB9C5C4A7B80}"/>
                  </a:ext>
                </a:extLst>
              </p:cNvPr>
              <p:cNvGrpSpPr/>
              <p:nvPr/>
            </p:nvGrpSpPr>
            <p:grpSpPr>
              <a:xfrm>
                <a:off x="9303879" y="4703256"/>
                <a:ext cx="1809990" cy="508079"/>
                <a:chOff x="8541825" y="4694300"/>
                <a:chExt cx="1838300" cy="546675"/>
              </a:xfrm>
              <a:grpFill/>
            </p:grpSpPr>
            <p:cxnSp>
              <p:nvCxnSpPr>
                <p:cNvPr id="31" name="Shape 167">
                  <a:extLst>
                    <a:ext uri="{FF2B5EF4-FFF2-40B4-BE49-F238E27FC236}">
                      <a16:creationId xmlns:a16="http://schemas.microsoft.com/office/drawing/2014/main" id="{E46A5C05-8F3A-4373-854D-58FD08014FA7}"/>
                    </a:ext>
                  </a:extLst>
                </p:cNvPr>
                <p:cNvCxnSpPr/>
                <p:nvPr/>
              </p:nvCxnSpPr>
              <p:spPr>
                <a:xfrm flipH="1">
                  <a:off x="8541825" y="4694300"/>
                  <a:ext cx="752700" cy="517500"/>
                </a:xfrm>
                <a:prstGeom prst="straightConnector1">
                  <a:avLst/>
                </a:prstGeom>
                <a:grp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32" name="Shape 168">
                  <a:extLst>
                    <a:ext uri="{FF2B5EF4-FFF2-40B4-BE49-F238E27FC236}">
                      <a16:creationId xmlns:a16="http://schemas.microsoft.com/office/drawing/2014/main" id="{F86182E0-960C-4C6B-8A99-0442E7CE2695}"/>
                    </a:ext>
                  </a:extLst>
                </p:cNvPr>
                <p:cNvCxnSpPr/>
                <p:nvPr/>
              </p:nvCxnSpPr>
              <p:spPr>
                <a:xfrm flipH="1">
                  <a:off x="9627425" y="4723475"/>
                  <a:ext cx="752700" cy="517500"/>
                </a:xfrm>
                <a:prstGeom prst="straightConnector1">
                  <a:avLst/>
                </a:prstGeom>
                <a:grp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33" name="Shape 169">
                  <a:extLst>
                    <a:ext uri="{FF2B5EF4-FFF2-40B4-BE49-F238E27FC236}">
                      <a16:creationId xmlns:a16="http://schemas.microsoft.com/office/drawing/2014/main" id="{378A4895-940C-4E06-A873-8AC898D9A464}"/>
                    </a:ext>
                  </a:extLst>
                </p:cNvPr>
                <p:cNvCxnSpPr/>
                <p:nvPr/>
              </p:nvCxnSpPr>
              <p:spPr>
                <a:xfrm>
                  <a:off x="8541925" y="5230525"/>
                  <a:ext cx="1119600" cy="0"/>
                </a:xfrm>
                <a:prstGeom prst="straightConnector1">
                  <a:avLst/>
                </a:prstGeom>
                <a:grp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34" name="Shape 170">
                  <a:extLst>
                    <a:ext uri="{FF2B5EF4-FFF2-40B4-BE49-F238E27FC236}">
                      <a16:creationId xmlns:a16="http://schemas.microsoft.com/office/drawing/2014/main" id="{ECF418D6-6666-4225-8993-99D40C331ACF}"/>
                    </a:ext>
                  </a:extLst>
                </p:cNvPr>
                <p:cNvCxnSpPr/>
                <p:nvPr/>
              </p:nvCxnSpPr>
              <p:spPr>
                <a:xfrm>
                  <a:off x="9303925" y="4694300"/>
                  <a:ext cx="1072500" cy="37500"/>
                </a:xfrm>
                <a:prstGeom prst="straightConnector1">
                  <a:avLst/>
                </a:prstGeom>
                <a:grp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</p:grpSp>
          <p:grpSp>
            <p:nvGrpSpPr>
              <p:cNvPr id="26" name="Shape 171">
                <a:extLst>
                  <a:ext uri="{FF2B5EF4-FFF2-40B4-BE49-F238E27FC236}">
                    <a16:creationId xmlns:a16="http://schemas.microsoft.com/office/drawing/2014/main" id="{35FC406D-1797-46DD-9015-5C8418D3D95B}"/>
                  </a:ext>
                </a:extLst>
              </p:cNvPr>
              <p:cNvGrpSpPr/>
              <p:nvPr/>
            </p:nvGrpSpPr>
            <p:grpSpPr>
              <a:xfrm>
                <a:off x="9303900" y="4289775"/>
                <a:ext cx="1815700" cy="931425"/>
                <a:chOff x="9303900" y="4289775"/>
                <a:chExt cx="1815700" cy="931425"/>
              </a:xfrm>
              <a:grpFill/>
            </p:grpSpPr>
            <p:cxnSp>
              <p:nvCxnSpPr>
                <p:cNvPr id="27" name="Shape 172">
                  <a:extLst>
                    <a:ext uri="{FF2B5EF4-FFF2-40B4-BE49-F238E27FC236}">
                      <a16:creationId xmlns:a16="http://schemas.microsoft.com/office/drawing/2014/main" id="{1BE4F263-10CE-4F2A-B5F1-CC6434404579}"/>
                    </a:ext>
                  </a:extLst>
                </p:cNvPr>
                <p:cNvCxnSpPr/>
                <p:nvPr/>
              </p:nvCxnSpPr>
              <p:spPr>
                <a:xfrm>
                  <a:off x="10028300" y="4308600"/>
                  <a:ext cx="18600" cy="385800"/>
                </a:xfrm>
                <a:prstGeom prst="straightConnector1">
                  <a:avLst/>
                </a:prstGeom>
                <a:grp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28" name="Shape 173">
                  <a:extLst>
                    <a:ext uri="{FF2B5EF4-FFF2-40B4-BE49-F238E27FC236}">
                      <a16:creationId xmlns:a16="http://schemas.microsoft.com/office/drawing/2014/main" id="{3FF4756E-ECD7-4F91-B5CC-E0FAE63861AD}"/>
                    </a:ext>
                  </a:extLst>
                </p:cNvPr>
                <p:cNvCxnSpPr/>
                <p:nvPr/>
              </p:nvCxnSpPr>
              <p:spPr>
                <a:xfrm>
                  <a:off x="10037700" y="4289775"/>
                  <a:ext cx="348225" cy="931425"/>
                </a:xfrm>
                <a:prstGeom prst="straightConnector1">
                  <a:avLst/>
                </a:prstGeom>
                <a:grp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29" name="Shape 174">
                  <a:extLst>
                    <a:ext uri="{FF2B5EF4-FFF2-40B4-BE49-F238E27FC236}">
                      <a16:creationId xmlns:a16="http://schemas.microsoft.com/office/drawing/2014/main" id="{42DBCA41-2879-456A-B223-7BA3717B5DFC}"/>
                    </a:ext>
                  </a:extLst>
                </p:cNvPr>
                <p:cNvCxnSpPr/>
                <p:nvPr/>
              </p:nvCxnSpPr>
              <p:spPr>
                <a:xfrm>
                  <a:off x="10044987" y="4289775"/>
                  <a:ext cx="1074613" cy="442300"/>
                </a:xfrm>
                <a:prstGeom prst="straightConnector1">
                  <a:avLst/>
                </a:prstGeom>
                <a:grp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30" name="Shape 175">
                  <a:extLst>
                    <a:ext uri="{FF2B5EF4-FFF2-40B4-BE49-F238E27FC236}">
                      <a16:creationId xmlns:a16="http://schemas.microsoft.com/office/drawing/2014/main" id="{4FDB4DC2-22C3-44F2-9D1C-C6857727E4B1}"/>
                    </a:ext>
                  </a:extLst>
                </p:cNvPr>
                <p:cNvCxnSpPr/>
                <p:nvPr/>
              </p:nvCxnSpPr>
              <p:spPr>
                <a:xfrm flipH="1">
                  <a:off x="9303900" y="4289775"/>
                  <a:ext cx="733800" cy="912600"/>
                </a:xfrm>
                <a:prstGeom prst="straightConnector1">
                  <a:avLst/>
                </a:prstGeom>
                <a:grp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</p:grpSp>
        </p:grpSp>
        <p:sp>
          <p:nvSpPr>
            <p:cNvPr id="20" name="Shape 176">
              <a:extLst>
                <a:ext uri="{FF2B5EF4-FFF2-40B4-BE49-F238E27FC236}">
                  <a16:creationId xmlns:a16="http://schemas.microsoft.com/office/drawing/2014/main" id="{66230EF3-4808-4E0D-A1D2-7DCCAEE49B06}"/>
                </a:ext>
              </a:extLst>
            </p:cNvPr>
            <p:cNvSpPr txBox="1"/>
            <p:nvPr/>
          </p:nvSpPr>
          <p:spPr>
            <a:xfrm>
              <a:off x="9174100" y="4177775"/>
              <a:ext cx="1542900" cy="442200"/>
            </a:xfrm>
            <a:prstGeom prst="rect">
              <a:avLst/>
            </a:prstGeom>
            <a:grp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indent="290513">
                <a:lnSpc>
                  <a:spcPct val="90000"/>
                </a:lnSpc>
                <a:buClr>
                  <a:schemeClr val="dk1"/>
                </a:buClr>
                <a:buSzPct val="91666"/>
              </a:pPr>
              <a:r>
                <a:rPr lang="en-US" sz="1200" dirty="0">
                  <a:solidFill>
                    <a:schemeClr val="dk1"/>
                  </a:solidFill>
                </a:rPr>
                <a:t>(0, 0, -2)</a:t>
              </a:r>
            </a:p>
          </p:txBody>
        </p:sp>
        <p:sp>
          <p:nvSpPr>
            <p:cNvPr id="21" name="Shape 177">
              <a:extLst>
                <a:ext uri="{FF2B5EF4-FFF2-40B4-BE49-F238E27FC236}">
                  <a16:creationId xmlns:a16="http://schemas.microsoft.com/office/drawing/2014/main" id="{B41E2768-A40B-460C-B6B4-38387238EC14}"/>
                </a:ext>
              </a:extLst>
            </p:cNvPr>
            <p:cNvSpPr txBox="1"/>
            <p:nvPr/>
          </p:nvSpPr>
          <p:spPr>
            <a:xfrm>
              <a:off x="9856080" y="5422996"/>
              <a:ext cx="1608600" cy="556800"/>
            </a:xfrm>
            <a:prstGeom prst="rect">
              <a:avLst/>
            </a:prstGeom>
            <a:grp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indent="290513">
                <a:lnSpc>
                  <a:spcPct val="90000"/>
                </a:lnSpc>
                <a:buClr>
                  <a:schemeClr val="dk1"/>
                </a:buClr>
                <a:buSzPct val="91666"/>
              </a:pPr>
              <a:r>
                <a:rPr lang="en-US" sz="1200" dirty="0">
                  <a:solidFill>
                    <a:schemeClr val="dk1"/>
                  </a:solidFill>
                </a:rPr>
                <a:t>(1, 1, 0)</a:t>
              </a:r>
            </a:p>
          </p:txBody>
        </p:sp>
        <p:sp>
          <p:nvSpPr>
            <p:cNvPr id="22" name="Shape 178">
              <a:extLst>
                <a:ext uri="{FF2B5EF4-FFF2-40B4-BE49-F238E27FC236}">
                  <a16:creationId xmlns:a16="http://schemas.microsoft.com/office/drawing/2014/main" id="{7E05EC53-492A-4F7F-9B8F-91A2FED97905}"/>
                </a:ext>
              </a:extLst>
            </p:cNvPr>
            <p:cNvSpPr txBox="1"/>
            <p:nvPr/>
          </p:nvSpPr>
          <p:spPr>
            <a:xfrm>
              <a:off x="10654714" y="4840437"/>
              <a:ext cx="1476900" cy="556800"/>
            </a:xfrm>
            <a:prstGeom prst="rect">
              <a:avLst/>
            </a:prstGeom>
            <a:grp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indent="342900">
                <a:lnSpc>
                  <a:spcPct val="90000"/>
                </a:lnSpc>
              </a:pPr>
              <a:r>
                <a:rPr lang="en-US" sz="1200" dirty="0">
                  <a:solidFill>
                    <a:schemeClr val="dk1"/>
                  </a:solidFill>
                </a:rPr>
                <a:t>(1, -1, 0)</a:t>
              </a:r>
            </a:p>
          </p:txBody>
        </p:sp>
        <p:sp>
          <p:nvSpPr>
            <p:cNvPr id="23" name="Shape 179">
              <a:extLst>
                <a:ext uri="{FF2B5EF4-FFF2-40B4-BE49-F238E27FC236}">
                  <a16:creationId xmlns:a16="http://schemas.microsoft.com/office/drawing/2014/main" id="{BB3E208B-460C-4F19-8C1F-6D49C0D94F3C}"/>
                </a:ext>
              </a:extLst>
            </p:cNvPr>
            <p:cNvSpPr txBox="1"/>
            <p:nvPr/>
          </p:nvSpPr>
          <p:spPr>
            <a:xfrm>
              <a:off x="8334255" y="5428011"/>
              <a:ext cx="1305600" cy="365100"/>
            </a:xfrm>
            <a:prstGeom prst="rect">
              <a:avLst/>
            </a:prstGeom>
            <a:grp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indent="290513">
                <a:lnSpc>
                  <a:spcPct val="90000"/>
                </a:lnSpc>
                <a:buClr>
                  <a:schemeClr val="dk1"/>
                </a:buClr>
                <a:buSzPct val="91666"/>
              </a:pPr>
              <a:r>
                <a:rPr lang="en-US" sz="1200" dirty="0">
                  <a:solidFill>
                    <a:schemeClr val="dk1"/>
                  </a:solidFill>
                </a:rPr>
                <a:t>(-1, 1, 0)</a:t>
              </a:r>
            </a:p>
            <a:p>
              <a:endParaRPr sz="1600" dirty="0"/>
            </a:p>
          </p:txBody>
        </p:sp>
        <p:sp>
          <p:nvSpPr>
            <p:cNvPr id="24" name="Shape 180">
              <a:extLst>
                <a:ext uri="{FF2B5EF4-FFF2-40B4-BE49-F238E27FC236}">
                  <a16:creationId xmlns:a16="http://schemas.microsoft.com/office/drawing/2014/main" id="{C23ED02C-538D-441D-A748-DDD6A3830B13}"/>
                </a:ext>
              </a:extLst>
            </p:cNvPr>
            <p:cNvSpPr txBox="1"/>
            <p:nvPr/>
          </p:nvSpPr>
          <p:spPr>
            <a:xfrm>
              <a:off x="8799579" y="4720290"/>
              <a:ext cx="1911600" cy="442200"/>
            </a:xfrm>
            <a:prstGeom prst="rect">
              <a:avLst/>
            </a:prstGeom>
            <a:grpFill/>
            <a:ln>
              <a:noFill/>
            </a:ln>
          </p:spPr>
          <p:txBody>
            <a:bodyPr lIns="68569" tIns="68569" rIns="68569" bIns="68569" anchor="t" anchorCtr="0">
              <a:noAutofit/>
            </a:bodyPr>
            <a:lstStyle/>
            <a:p>
              <a:pPr indent="290513">
                <a:lnSpc>
                  <a:spcPct val="90000"/>
                </a:lnSpc>
                <a:buClr>
                  <a:schemeClr val="dk1"/>
                </a:buClr>
                <a:buSzPct val="91666"/>
              </a:pPr>
              <a:r>
                <a:rPr lang="en-US" sz="1200" dirty="0">
                  <a:solidFill>
                    <a:schemeClr val="dk1"/>
                  </a:solidFill>
                </a:rPr>
                <a:t>(-1, -1, 0)</a:t>
              </a:r>
            </a:p>
          </p:txBody>
        </p:sp>
      </p:grpSp>
      <p:sp>
        <p:nvSpPr>
          <p:cNvPr id="35" name="Shape 161">
            <a:extLst>
              <a:ext uri="{FF2B5EF4-FFF2-40B4-BE49-F238E27FC236}">
                <a16:creationId xmlns:a16="http://schemas.microsoft.com/office/drawing/2014/main" id="{3C3A0F8C-187C-4C04-8FDB-E046B7FA7CCD}"/>
              </a:ext>
            </a:extLst>
          </p:cNvPr>
          <p:cNvSpPr txBox="1"/>
          <p:nvPr/>
        </p:nvSpPr>
        <p:spPr>
          <a:xfrm>
            <a:off x="925623" y="5258406"/>
            <a:ext cx="4832292" cy="1014289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 marL="171450" indent="-123825">
              <a:buClr>
                <a:schemeClr val="dk1"/>
              </a:buClr>
              <a:buSzPct val="100000"/>
              <a:buChar char="•"/>
            </a:pPr>
            <a:r>
              <a:rPr lang="en-US" sz="1800" dirty="0">
                <a:solidFill>
                  <a:schemeClr val="dk1"/>
                </a:solidFill>
              </a:rPr>
              <a:t>3D Object coordinates:</a:t>
            </a:r>
          </a:p>
          <a:p>
            <a:pPr indent="342900"/>
            <a:r>
              <a:rPr lang="en-US" sz="1800" dirty="0">
                <a:solidFill>
                  <a:schemeClr val="dk1"/>
                </a:solidFill>
              </a:rPr>
              <a:t>Vertex   (0, 0, -2)</a:t>
            </a:r>
          </a:p>
          <a:p>
            <a:pPr indent="342900"/>
            <a:r>
              <a:rPr lang="en-US" sz="1800" dirty="0">
                <a:solidFill>
                  <a:schemeClr val="dk1"/>
                </a:solidFill>
              </a:rPr>
              <a:t>Corners(1, 1, 0)(1, -1, 0)(-1, -1, 0)(-1, 1, 0)</a:t>
            </a:r>
          </a:p>
        </p:txBody>
      </p:sp>
    </p:spTree>
    <p:extLst>
      <p:ext uri="{BB962C8B-B14F-4D97-AF65-F5344CB8AC3E}">
        <p14:creationId xmlns:p14="http://schemas.microsoft.com/office/powerpoint/2010/main" val="3738740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452" y="4127034"/>
            <a:ext cx="3274540" cy="2430681"/>
          </a:xfrm>
          <a:prstGeom prst="rect">
            <a:avLst/>
          </a:prstGeom>
        </p:spPr>
      </p:pic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44947" y="88185"/>
            <a:ext cx="9006761" cy="68853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3.1 Transforms: Rotation, Scaling, Translation</a:t>
            </a:r>
            <a:br>
              <a:rPr lang="en-US" sz="28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1800" dirty="0"/>
              <a:t>(</a:t>
            </a:r>
            <a:r>
              <a:rPr lang="zh-CN" altLang="en-US" sz="1800" dirty="0"/>
              <a:t>出題：</a:t>
            </a:r>
            <a:r>
              <a:rPr lang="en-US" altLang="zh-CN" sz="1800" dirty="0" err="1"/>
              <a:t>YiYuan</a:t>
            </a:r>
            <a:r>
              <a:rPr lang="en-US" altLang="zh-TW" sz="1800" dirty="0"/>
              <a:t>) </a:t>
            </a:r>
            <a:endParaRPr lang="en-US" sz="28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44947" y="776718"/>
            <a:ext cx="8811289" cy="384810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285750" indent="-285750" defTabSz="542925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Given: </a:t>
            </a:r>
            <a:r>
              <a:rPr lang="en-US" sz="1600" b="1" i="1" dirty="0">
                <a:latin typeface="Arial"/>
                <a:ea typeface="Arial"/>
                <a:cs typeface="Arial"/>
                <a:sym typeface="Arial"/>
              </a:rPr>
              <a:t>OriginalTransform.png </a:t>
            </a:r>
            <a:r>
              <a:rPr lang="en-US" sz="1600" i="1" dirty="0">
                <a:latin typeface="Arial"/>
                <a:ea typeface="Arial"/>
                <a:cs typeface="Arial"/>
                <a:sym typeface="Arial"/>
              </a:rPr>
              <a:t>image</a:t>
            </a:r>
          </a:p>
          <a:p>
            <a:pPr marL="285750" indent="-285750" defTabSz="542925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Q: 1) Click button “</a:t>
            </a:r>
            <a:r>
              <a:rPr lang="en-US" sz="1600" b="1" dirty="0">
                <a:latin typeface="Arial"/>
                <a:ea typeface="Arial"/>
                <a:cs typeface="Arial"/>
                <a:sym typeface="Arial"/>
              </a:rPr>
              <a:t>3.1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”, </a:t>
            </a:r>
            <a:r>
              <a:rPr lang="en-US" sz="1600" b="1" i="1" dirty="0">
                <a:latin typeface="Arial"/>
                <a:ea typeface="Arial"/>
                <a:cs typeface="Arial"/>
                <a:sym typeface="Arial"/>
              </a:rPr>
              <a:t>OriginalTransform.png</a:t>
            </a:r>
            <a:r>
              <a:rPr lang="en-US" sz="1600" dirty="0">
                <a:latin typeface="Arial"/>
                <a:ea typeface="Arial"/>
                <a:cs typeface="Arial"/>
                <a:sym typeface="Arial"/>
              </a:rPr>
              <a:t> should be showed.</a:t>
            </a:r>
          </a:p>
          <a:p>
            <a:pPr marL="804863" indent="-265113" defTabSz="542925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2) Please </a:t>
            </a:r>
            <a:r>
              <a:rPr lang="en-US" altLang="zh-TW" sz="1600" u="sng" dirty="0"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altLang="zh-TW" sz="1600" u="sng" dirty="0">
                <a:latin typeface="Arial"/>
                <a:ea typeface="Arial"/>
                <a:cs typeface="Arial"/>
                <a:sym typeface="Arial"/>
              </a:rPr>
              <a:t>scale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altLang="zh-TW" sz="1600" u="sng" dirty="0"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en-US" altLang="zh-TW" sz="16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small squared image </a:t>
            </a:r>
            <a:r>
              <a:rPr lang="en-US" altLang="zh-TW" sz="16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(as Figure 3.1) 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with 	   following parameters (</a:t>
            </a:r>
            <a:r>
              <a:rPr lang="en-US" altLang="zh-TW" sz="1600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should be entered in the GUI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): </a:t>
            </a:r>
          </a:p>
          <a:p>
            <a:pPr marL="804862" lvl="1" indent="0" defTabSz="542925">
              <a:lnSpc>
                <a:spcPct val="100000"/>
              </a:lnSpc>
              <a:spcBef>
                <a:spcPts val="0"/>
              </a:spcBef>
              <a:buNone/>
              <a:tabLst>
                <a:tab pos="1201738" algn="l"/>
              </a:tabLst>
            </a:pPr>
            <a:r>
              <a:rPr lang="en-US" altLang="zh-TW" sz="1300" b="1" dirty="0">
                <a:latin typeface="Arial"/>
                <a:ea typeface="Arial"/>
                <a:cs typeface="Arial"/>
                <a:sym typeface="Arial"/>
              </a:rPr>
              <a:t>(1) Angle = 45</a:t>
            </a:r>
            <a:r>
              <a:rPr lang="en-US" altLang="zh-TW" sz="1300" b="1" baseline="30000" dirty="0"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altLang="zh-TW" sz="13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13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zh-TW" sz="1300" i="1" dirty="0">
                <a:latin typeface="Arial"/>
                <a:ea typeface="Arial"/>
                <a:cs typeface="Arial"/>
                <a:sym typeface="Arial"/>
              </a:rPr>
              <a:t>counter-clockwise</a:t>
            </a:r>
            <a:r>
              <a:rPr lang="en-US" altLang="zh-TW" sz="1300" dirty="0"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804862" lvl="1" indent="0" defTabSz="542925">
              <a:lnSpc>
                <a:spcPct val="100000"/>
              </a:lnSpc>
              <a:spcBef>
                <a:spcPts val="0"/>
              </a:spcBef>
              <a:buNone/>
              <a:tabLst>
                <a:tab pos="1201738" algn="l"/>
              </a:tabLst>
            </a:pPr>
            <a:r>
              <a:rPr lang="en-US" altLang="zh-TW" sz="1300" b="1" dirty="0">
                <a:latin typeface="Arial"/>
                <a:cs typeface="Arial"/>
                <a:sym typeface="Arial"/>
              </a:rPr>
              <a:t>(2) Scale = 0.8,</a:t>
            </a:r>
          </a:p>
          <a:p>
            <a:pPr marL="804862" lvl="1" indent="0" defTabSz="542925">
              <a:lnSpc>
                <a:spcPct val="100000"/>
              </a:lnSpc>
              <a:spcBef>
                <a:spcPts val="0"/>
              </a:spcBef>
              <a:buNone/>
              <a:tabLst>
                <a:tab pos="1201738" algn="l"/>
              </a:tabLst>
            </a:pPr>
            <a:r>
              <a:rPr lang="en-US" altLang="zh-TW" sz="1300" b="1" dirty="0">
                <a:latin typeface="Arial"/>
                <a:cs typeface="Arial"/>
                <a:sym typeface="Arial"/>
              </a:rPr>
              <a:t>(3) Translation </a:t>
            </a:r>
            <a:r>
              <a:rPr lang="en-US" altLang="zh-TW" sz="1400" dirty="0"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:</a:t>
            </a:r>
          </a:p>
          <a:p>
            <a:pPr marL="2514600" indent="-1841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tabLst>
                <a:tab pos="2143125" algn="l"/>
              </a:tabLst>
            </a:pPr>
            <a:r>
              <a:rPr lang="en-US" altLang="zh-TW" sz="16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altLang="zh-TW" sz="1600" baseline="-25000" dirty="0" err="1">
                <a:latin typeface="Arial"/>
                <a:ea typeface="Arial"/>
                <a:cs typeface="Arial"/>
                <a:sym typeface="Arial"/>
              </a:rPr>
              <a:t>new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altLang="zh-TW" sz="16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altLang="zh-TW" sz="1600" baseline="-25000" dirty="0" err="1">
                <a:latin typeface="Arial"/>
                <a:ea typeface="Arial"/>
                <a:cs typeface="Arial"/>
                <a:sym typeface="Arial"/>
              </a:rPr>
              <a:t>old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 + 150 pixels = 130 + 150 = 280</a:t>
            </a:r>
          </a:p>
          <a:p>
            <a:pPr marL="2514600" indent="-18415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tabLst>
                <a:tab pos="2143125" algn="l"/>
              </a:tabLst>
            </a:pPr>
            <a:r>
              <a:rPr lang="en-US" altLang="zh-TW" sz="16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altLang="zh-TW" sz="1600" baseline="-25000" dirty="0" err="1">
                <a:latin typeface="Arial"/>
                <a:ea typeface="Arial"/>
                <a:cs typeface="Arial"/>
                <a:sym typeface="Arial"/>
              </a:rPr>
              <a:t>new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altLang="zh-TW" sz="16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altLang="zh-TW" sz="1600" baseline="-25000" dirty="0" err="1">
                <a:latin typeface="Arial"/>
                <a:ea typeface="Arial"/>
                <a:cs typeface="Arial"/>
                <a:sym typeface="Arial"/>
              </a:rPr>
              <a:t>old</a:t>
            </a:r>
            <a:r>
              <a:rPr lang="en-US" altLang="zh-TW" sz="1600" dirty="0">
                <a:latin typeface="Arial"/>
                <a:ea typeface="Arial"/>
                <a:cs typeface="Arial"/>
                <a:sym typeface="Arial"/>
              </a:rPr>
              <a:t> + 50   pixels = 125 +   50 = 175</a:t>
            </a:r>
          </a:p>
          <a:p>
            <a:pPr marL="2332037" indent="0">
              <a:lnSpc>
                <a:spcPct val="100000"/>
              </a:lnSpc>
              <a:spcBef>
                <a:spcPts val="0"/>
              </a:spcBef>
              <a:buNone/>
              <a:tabLst>
                <a:tab pos="2143125" algn="l"/>
              </a:tabLst>
            </a:pPr>
            <a:r>
              <a:rPr lang="en-US" altLang="zh-TW" sz="16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Point C (130,125) is center of small square image</a:t>
            </a:r>
            <a:endParaRPr lang="en-US" altLang="zh-TW" sz="1600" dirty="0">
              <a:latin typeface="Arial"/>
              <a:ea typeface="Arial"/>
              <a:cs typeface="Arial"/>
              <a:sym typeface="Arial"/>
            </a:endParaRPr>
          </a:p>
          <a:p>
            <a:pPr marL="291703" indent="-285750">
              <a:lnSpc>
                <a:spcPct val="100000"/>
              </a:lnSpc>
              <a:spcBef>
                <a:spcPts val="0"/>
              </a:spcBef>
            </a:pPr>
            <a:r>
              <a:rPr lang="en-US" sz="1500" dirty="0"/>
              <a:t>Hint : </a:t>
            </a:r>
          </a:p>
          <a:p>
            <a:pPr marL="342900" lvl="1" indent="0">
              <a:lnSpc>
                <a:spcPct val="100000"/>
              </a:lnSpc>
              <a:buSzPct val="25000"/>
              <a:buNone/>
            </a:pPr>
            <a:r>
              <a:rPr lang="en-US" sz="1500" dirty="0"/>
              <a:t>          OpenCV Textbook Chapter 12 (p. 407</a:t>
            </a:r>
            <a:r>
              <a:rPr lang="zh-TW" altLang="en-US" sz="1500" dirty="0"/>
              <a:t> </a:t>
            </a:r>
            <a:r>
              <a:rPr lang="en-US" altLang="zh-TW" sz="1500" dirty="0"/>
              <a:t>~</a:t>
            </a:r>
            <a:r>
              <a:rPr lang="zh-TW" altLang="en-US" sz="1500" dirty="0"/>
              <a:t> </a:t>
            </a:r>
            <a:r>
              <a:rPr lang="en-US" altLang="zh-TW" sz="1500" dirty="0"/>
              <a:t>p. 412</a:t>
            </a:r>
            <a:r>
              <a:rPr lang="en-US" sz="1500" dirty="0"/>
              <a:t>)</a:t>
            </a:r>
          </a:p>
          <a:p>
            <a:pPr marL="342900" lvl="1" indent="0">
              <a:lnSpc>
                <a:spcPct val="100000"/>
              </a:lnSpc>
              <a:buSzPct val="25000"/>
              <a:buNone/>
            </a:pPr>
            <a:r>
              <a:rPr lang="en-US" altLang="zh-TW" sz="1500" dirty="0"/>
              <a:t>           </a:t>
            </a:r>
            <a:r>
              <a:rPr lang="en-US" altLang="zh-TW" sz="1500" dirty="0" err="1"/>
              <a:t>warpAffine</a:t>
            </a:r>
            <a:r>
              <a:rPr lang="en-US" altLang="zh-TW" sz="1500" dirty="0"/>
              <a:t>(…);</a:t>
            </a:r>
            <a:endParaRPr lang="en-US" sz="1500" dirty="0"/>
          </a:p>
          <a:p>
            <a:pPr marL="285750" lvl="1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1500" dirty="0"/>
              <a:t>EX:</a:t>
            </a:r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7063246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21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86708" y="6556693"/>
            <a:ext cx="17716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Figure 3.1 Original Image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755921" y="6571625"/>
            <a:ext cx="31281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Figure 3.2 Rotation, Scale and Translation Image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856" y="4121866"/>
            <a:ext cx="3479066" cy="2437027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511362" y="5776513"/>
            <a:ext cx="1234309" cy="0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6897877" y="5060747"/>
            <a:ext cx="837947" cy="854393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 rot="10800000">
            <a:off x="7108603" y="5660305"/>
            <a:ext cx="160776" cy="116208"/>
          </a:xfrm>
          <a:prstGeom prst="curvedConnector3">
            <a:avLst>
              <a:gd name="adj1" fmla="val 1124"/>
            </a:avLst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187295" y="5458419"/>
            <a:ext cx="4853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45</a:t>
            </a:r>
            <a:r>
              <a:rPr lang="en-US" sz="1050" baseline="30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0</a:t>
            </a:r>
            <a:endParaRPr lang="en-US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3021762" y="5033773"/>
            <a:ext cx="67165" cy="692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TextBox 35"/>
          <p:cNvSpPr txBox="1"/>
          <p:nvPr/>
        </p:nvSpPr>
        <p:spPr>
          <a:xfrm>
            <a:off x="3213340" y="4904336"/>
            <a:ext cx="137250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C (130,125)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2316298" y="4277882"/>
            <a:ext cx="302814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2303079" y="4316779"/>
            <a:ext cx="0" cy="16829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endCxn id="35" idx="0"/>
          </p:cNvCxnSpPr>
          <p:nvPr/>
        </p:nvCxnSpPr>
        <p:spPr>
          <a:xfrm>
            <a:off x="3055344" y="4446496"/>
            <a:ext cx="1" cy="587277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35" idx="2"/>
          </p:cNvCxnSpPr>
          <p:nvPr/>
        </p:nvCxnSpPr>
        <p:spPr>
          <a:xfrm flipH="1">
            <a:off x="2408830" y="5068393"/>
            <a:ext cx="612932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5855934" y="4277882"/>
            <a:ext cx="302814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5855934" y="4277882"/>
            <a:ext cx="0" cy="16829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cxnSpLocks/>
          </p:cNvCxnSpPr>
          <p:nvPr/>
        </p:nvCxnSpPr>
        <p:spPr>
          <a:xfrm flipH="1">
            <a:off x="7109177" y="4409921"/>
            <a:ext cx="18821" cy="630518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6040730" y="5078380"/>
            <a:ext cx="1067872" cy="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7063501" y="5031294"/>
            <a:ext cx="91351" cy="9417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7" name="TextBox 66"/>
          <p:cNvSpPr txBox="1"/>
          <p:nvPr/>
        </p:nvSpPr>
        <p:spPr>
          <a:xfrm>
            <a:off x="6203171" y="5138549"/>
            <a:ext cx="89036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C (280,175)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3801047" y="4156651"/>
            <a:ext cx="727758" cy="568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639011" y="3759136"/>
            <a:ext cx="16232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Small square image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F5C9B06-32C3-4FF3-ABBB-8E504C3383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542" t="15079" r="6372" b="30517"/>
          <a:stretch/>
        </p:blipFill>
        <p:spPr>
          <a:xfrm>
            <a:off x="0" y="4433330"/>
            <a:ext cx="2179907" cy="231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97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468" y="3381258"/>
            <a:ext cx="2959216" cy="312539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" y="3341143"/>
            <a:ext cx="4283850" cy="3212887"/>
          </a:xfrm>
          <a:prstGeom prst="rect">
            <a:avLst/>
          </a:prstGeom>
        </p:spPr>
      </p:pic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0" y="539280"/>
            <a:ext cx="8630289" cy="320969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Given: </a:t>
            </a:r>
            <a:r>
              <a:rPr lang="en-US" altLang="zh-TW" sz="1800" b="1" i="1" dirty="0">
                <a:latin typeface="Arial"/>
                <a:ea typeface="Arial"/>
                <a:cs typeface="Arial"/>
                <a:sym typeface="Arial"/>
              </a:rPr>
              <a:t>OriginalPerspective.png </a:t>
            </a:r>
            <a:r>
              <a:rPr lang="en-US" altLang="zh-TW" sz="1800" i="1" dirty="0">
                <a:latin typeface="Arial"/>
                <a:ea typeface="Arial"/>
                <a:cs typeface="Arial"/>
                <a:sym typeface="Arial"/>
              </a:rPr>
              <a:t>image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US" altLang="zh-TW" sz="1800" dirty="0">
                <a:ea typeface="Arial"/>
                <a:cs typeface="Arial"/>
                <a:sym typeface="Arial"/>
              </a:rPr>
              <a:t>Q: Use OpenCV</a:t>
            </a:r>
            <a:r>
              <a:rPr lang="zh-TW" altLang="en-US" sz="1800" dirty="0">
                <a:ea typeface="Arial"/>
                <a:cs typeface="Arial"/>
                <a:sym typeface="Arial"/>
              </a:rPr>
              <a:t> </a:t>
            </a:r>
            <a:r>
              <a:rPr lang="en-US" altLang="zh-TW" sz="1800" dirty="0">
                <a:ea typeface="Arial"/>
                <a:cs typeface="Arial"/>
                <a:sym typeface="Arial"/>
              </a:rPr>
              <a:t>functions</a:t>
            </a:r>
            <a:r>
              <a:rPr lang="zh-TW" altLang="en-US" sz="1800" dirty="0">
                <a:ea typeface="Arial"/>
                <a:cs typeface="Arial"/>
                <a:sym typeface="Arial"/>
              </a:rPr>
              <a:t> </a:t>
            </a:r>
            <a:r>
              <a:rPr lang="en-US" altLang="zh-TW" sz="1800" dirty="0">
                <a:ea typeface="Arial"/>
                <a:cs typeface="Arial"/>
                <a:sym typeface="Arial"/>
              </a:rPr>
              <a:t>to project the image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ea typeface="Arial"/>
                <a:cs typeface="Arial"/>
                <a:sym typeface="Arial"/>
              </a:rPr>
              <a:t>         1) Click button “3.2” to show image in the new window. Then do: </a:t>
            </a:r>
          </a:p>
          <a:p>
            <a:pPr marL="1079500" lvl="1" indent="-274638">
              <a:lnSpc>
                <a:spcPct val="100000"/>
              </a:lnSpc>
              <a:spcBef>
                <a:spcPts val="0"/>
              </a:spcBef>
              <a:buFont typeface="+mj-lt"/>
              <a:buAutoNum type="alphaLcParenR"/>
            </a:pPr>
            <a:r>
              <a:rPr lang="en-US" altLang="zh-TW" sz="1500" dirty="0">
                <a:latin typeface="Arial"/>
                <a:ea typeface="Arial"/>
                <a:cs typeface="Arial"/>
                <a:sym typeface="Arial"/>
              </a:rPr>
              <a:t>Click 4 points showed in console window. (</a:t>
            </a:r>
            <a:r>
              <a:rPr lang="en-US" altLang="zh-TW" sz="15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start from top-left corner</a:t>
            </a:r>
            <a:r>
              <a:rPr lang="en-US" altLang="zh-TW" sz="1500" dirty="0">
                <a:latin typeface="Arial"/>
                <a:ea typeface="Arial"/>
                <a:cs typeface="Arial"/>
                <a:sym typeface="Arial"/>
              </a:rPr>
              <a:t> of the original image, and then </a:t>
            </a:r>
            <a:r>
              <a:rPr lang="en-US" altLang="zh-TW" sz="15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click clock-wise</a:t>
            </a:r>
            <a:r>
              <a:rPr lang="en-US" altLang="zh-TW" sz="1500" dirty="0"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1079500" lvl="1" indent="-274638">
              <a:lnSpc>
                <a:spcPct val="100000"/>
              </a:lnSpc>
              <a:spcBef>
                <a:spcPts val="0"/>
              </a:spcBef>
              <a:buFont typeface="+mj-lt"/>
              <a:buAutoNum type="alphaLcParenR"/>
              <a:tabLst>
                <a:tab pos="771525" algn="l"/>
              </a:tabLst>
            </a:pPr>
            <a:r>
              <a:rPr lang="en-US" altLang="zh-TW" sz="1500" dirty="0">
                <a:latin typeface="Arial"/>
                <a:ea typeface="Arial"/>
                <a:cs typeface="Arial"/>
                <a:sym typeface="Arial"/>
              </a:rPr>
              <a:t>Warp the original image to the location </a:t>
            </a:r>
            <a:r>
              <a:rPr lang="en-US" altLang="zh-TW" sz="1500" dirty="0"/>
              <a:t>(20,20), (20,450), (450,450), (450,20). Open second window to show the result.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Hint:</a:t>
            </a:r>
          </a:p>
          <a:p>
            <a:pPr marL="447675" lvl="1" indent="-180975">
              <a:lnSpc>
                <a:spcPct val="100000"/>
              </a:lnSpc>
              <a:spcBef>
                <a:spcPts val="0"/>
              </a:spcBef>
            </a:pPr>
            <a:r>
              <a:rPr lang="en-US" altLang="zh-TW" sz="1600" dirty="0"/>
              <a:t>Textbook Chapter 6, p. 170~171 </a:t>
            </a:r>
          </a:p>
          <a:p>
            <a:pPr marL="447675" lvl="1" indent="-180975">
              <a:lnSpc>
                <a:spcPct val="100000"/>
              </a:lnSpc>
              <a:spcBef>
                <a:spcPts val="0"/>
              </a:spcBef>
            </a:pPr>
            <a:r>
              <a:rPr lang="en-US" altLang="zh-TW" dirty="0"/>
              <a:t>mouse callback function (p.96)</a:t>
            </a:r>
          </a:p>
        </p:txBody>
      </p:sp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7083211" y="6576081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22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699798" y="3631077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y</a:t>
            </a:r>
            <a:endParaRPr lang="zh-TW" altLang="en-US" sz="1050" dirty="0"/>
          </a:p>
        </p:txBody>
      </p:sp>
      <p:sp>
        <p:nvSpPr>
          <p:cNvPr id="16" name="Shape 191"/>
          <p:cNvSpPr/>
          <p:nvPr/>
        </p:nvSpPr>
        <p:spPr>
          <a:xfrm>
            <a:off x="4070070" y="5773930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7" name="Shape 192"/>
          <p:cNvSpPr/>
          <p:nvPr/>
        </p:nvSpPr>
        <p:spPr>
          <a:xfrm>
            <a:off x="828968" y="5713751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8" name="Shape 193"/>
          <p:cNvSpPr/>
          <p:nvPr/>
        </p:nvSpPr>
        <p:spPr>
          <a:xfrm>
            <a:off x="3776164" y="4197179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19" name="Shape 194"/>
          <p:cNvSpPr/>
          <p:nvPr/>
        </p:nvSpPr>
        <p:spPr>
          <a:xfrm>
            <a:off x="1062635" y="4179089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0" name="文字方塊 19"/>
          <p:cNvSpPr txBox="1"/>
          <p:nvPr/>
        </p:nvSpPr>
        <p:spPr>
          <a:xfrm>
            <a:off x="4566440" y="3429001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(20,20)</a:t>
            </a:r>
            <a:endParaRPr lang="zh-TW" altLang="en-US" sz="105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5204222" y="6537885"/>
            <a:ext cx="6880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(20,450)</a:t>
            </a:r>
            <a:endParaRPr lang="zh-TW" altLang="en-US" sz="1050" dirty="0"/>
          </a:p>
        </p:txBody>
      </p:sp>
      <p:cxnSp>
        <p:nvCxnSpPr>
          <p:cNvPr id="22" name="直線單箭頭接點 21"/>
          <p:cNvCxnSpPr>
            <a:cxnSpLocks/>
          </p:cNvCxnSpPr>
          <p:nvPr/>
        </p:nvCxnSpPr>
        <p:spPr>
          <a:xfrm flipH="1">
            <a:off x="5881681" y="3635347"/>
            <a:ext cx="16877" cy="30921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cxnSpLocks/>
          </p:cNvCxnSpPr>
          <p:nvPr/>
        </p:nvCxnSpPr>
        <p:spPr>
          <a:xfrm flipV="1">
            <a:off x="5906511" y="3623342"/>
            <a:ext cx="3061797" cy="371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hape 193"/>
          <p:cNvSpPr/>
          <p:nvPr/>
        </p:nvSpPr>
        <p:spPr>
          <a:xfrm>
            <a:off x="8660709" y="6362305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5" name="Shape 193"/>
          <p:cNvSpPr/>
          <p:nvPr/>
        </p:nvSpPr>
        <p:spPr>
          <a:xfrm>
            <a:off x="8662457" y="3562385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6" name="Shape 192"/>
          <p:cNvSpPr/>
          <p:nvPr/>
        </p:nvSpPr>
        <p:spPr>
          <a:xfrm>
            <a:off x="5818687" y="6273697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sp>
        <p:nvSpPr>
          <p:cNvPr id="27" name="Shape 192"/>
          <p:cNvSpPr/>
          <p:nvPr/>
        </p:nvSpPr>
        <p:spPr>
          <a:xfrm>
            <a:off x="5827153" y="3602134"/>
            <a:ext cx="142808" cy="129092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endParaRPr sz="1050"/>
          </a:p>
        </p:txBody>
      </p:sp>
      <p:cxnSp>
        <p:nvCxnSpPr>
          <p:cNvPr id="28" name="直線單箭頭接點 27"/>
          <p:cNvCxnSpPr>
            <a:cxnSpLocks/>
            <a:endCxn id="27" idx="1"/>
          </p:cNvCxnSpPr>
          <p:nvPr/>
        </p:nvCxnSpPr>
        <p:spPr>
          <a:xfrm flipV="1">
            <a:off x="1217893" y="3621039"/>
            <a:ext cx="4630174" cy="621577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cxnSpLocks/>
            <a:endCxn id="26" idx="1"/>
          </p:cNvCxnSpPr>
          <p:nvPr/>
        </p:nvCxnSpPr>
        <p:spPr>
          <a:xfrm>
            <a:off x="874548" y="5816201"/>
            <a:ext cx="4965053" cy="476401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cxnSpLocks/>
            <a:stCxn id="18" idx="6"/>
            <a:endCxn id="25" idx="3"/>
          </p:cNvCxnSpPr>
          <p:nvPr/>
        </p:nvCxnSpPr>
        <p:spPr>
          <a:xfrm flipV="1">
            <a:off x="3918972" y="3672572"/>
            <a:ext cx="4764399" cy="589153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cxnSpLocks/>
            <a:stCxn id="43" idx="1"/>
            <a:endCxn id="24" idx="1"/>
          </p:cNvCxnSpPr>
          <p:nvPr/>
        </p:nvCxnSpPr>
        <p:spPr>
          <a:xfrm>
            <a:off x="4161040" y="5935824"/>
            <a:ext cx="4520583" cy="445386"/>
          </a:xfrm>
          <a:prstGeom prst="straightConnector1">
            <a:avLst/>
          </a:prstGeom>
          <a:ln w="38100">
            <a:solidFill>
              <a:srgbClr val="0070C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4680586" y="5424542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x</a:t>
            </a:r>
            <a:endParaRPr lang="zh-TW" altLang="en-US" sz="105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8388108" y="3090933"/>
            <a:ext cx="6880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(450,20)</a:t>
            </a:r>
            <a:endParaRPr lang="zh-TW" altLang="en-US" sz="105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8265355" y="6576081"/>
            <a:ext cx="7633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(450,450)</a:t>
            </a:r>
            <a:endParaRPr lang="zh-TW" altLang="en-US" sz="1050" dirty="0"/>
          </a:p>
        </p:txBody>
      </p:sp>
      <p:sp>
        <p:nvSpPr>
          <p:cNvPr id="4" name="文字方塊 3"/>
          <p:cNvSpPr txBox="1"/>
          <p:nvPr/>
        </p:nvSpPr>
        <p:spPr>
          <a:xfrm>
            <a:off x="3955560" y="4129214"/>
            <a:ext cx="410960" cy="26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solidFill>
                  <a:srgbClr val="FF0000"/>
                </a:solidFill>
              </a:rPr>
              <a:t>2</a:t>
            </a:r>
            <a:endParaRPr lang="zh-TW" altLang="en-US" sz="1050" dirty="0">
              <a:solidFill>
                <a:srgbClr val="FF0000"/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874548" y="3981369"/>
            <a:ext cx="410960" cy="26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solidFill>
                  <a:srgbClr val="FF0000"/>
                </a:solidFill>
              </a:rPr>
              <a:t>1</a:t>
            </a:r>
            <a:endParaRPr lang="zh-TW" altLang="en-US" sz="1050" dirty="0">
              <a:solidFill>
                <a:srgbClr val="FF0000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4161040" y="5805066"/>
            <a:ext cx="410960" cy="26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solidFill>
                  <a:srgbClr val="FF0000"/>
                </a:solidFill>
              </a:rPr>
              <a:t>3</a:t>
            </a:r>
            <a:endParaRPr lang="zh-TW" altLang="en-US" sz="1050" dirty="0">
              <a:solidFill>
                <a:srgbClr val="FF0000"/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580382" y="5715773"/>
            <a:ext cx="410960" cy="26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solidFill>
                  <a:srgbClr val="FF0000"/>
                </a:solidFill>
              </a:rPr>
              <a:t>4</a:t>
            </a:r>
            <a:endParaRPr lang="zh-TW" altLang="en-US" sz="1050" dirty="0">
              <a:solidFill>
                <a:srgbClr val="FF0000"/>
              </a:solidFill>
            </a:endParaRPr>
          </a:p>
        </p:txBody>
      </p:sp>
      <p:sp>
        <p:nvSpPr>
          <p:cNvPr id="41" name="Shape 159"/>
          <p:cNvSpPr txBox="1">
            <a:spLocks/>
          </p:cNvSpPr>
          <p:nvPr/>
        </p:nvSpPr>
        <p:spPr>
          <a:xfrm>
            <a:off x="-33640" y="85053"/>
            <a:ext cx="9192538" cy="4561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949054" indent="-1949054">
              <a:buSzPct val="25000"/>
            </a:pPr>
            <a:r>
              <a:rPr lang="en-US" altLang="zh-TW" sz="2800" b="1" dirty="0"/>
              <a:t>3.2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Perspective Transformation </a:t>
            </a:r>
            <a:r>
              <a:rPr lang="zh-TW" altLang="en-US" sz="28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altLang="zh-TW" sz="2000" dirty="0"/>
              <a:t>(</a:t>
            </a:r>
            <a:r>
              <a:rPr lang="zh-CN" altLang="en-US" sz="2000" dirty="0"/>
              <a:t>出題：</a:t>
            </a:r>
            <a:r>
              <a:rPr lang="en-US" altLang="zh-TW" sz="2000" dirty="0" err="1"/>
              <a:t>YiYuan</a:t>
            </a:r>
            <a:r>
              <a:rPr lang="en-US" altLang="zh-TW" sz="2000" dirty="0"/>
              <a:t>)</a:t>
            </a:r>
          </a:p>
        </p:txBody>
      </p:sp>
      <p:sp>
        <p:nvSpPr>
          <p:cNvPr id="37" name="Right Arrow 36"/>
          <p:cNvSpPr/>
          <p:nvPr/>
        </p:nvSpPr>
        <p:spPr>
          <a:xfrm>
            <a:off x="5103170" y="4829942"/>
            <a:ext cx="625465" cy="2984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0" name="TextBox 39"/>
          <p:cNvSpPr txBox="1"/>
          <p:nvPr/>
        </p:nvSpPr>
        <p:spPr>
          <a:xfrm>
            <a:off x="1834025" y="6577456"/>
            <a:ext cx="1672130" cy="26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Original Perspective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672697" y="6613433"/>
            <a:ext cx="1435748" cy="261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Perspective Image</a:t>
            </a:r>
          </a:p>
        </p:txBody>
      </p:sp>
      <p:sp>
        <p:nvSpPr>
          <p:cNvPr id="51" name="文字方塊 37">
            <a:extLst>
              <a:ext uri="{FF2B5EF4-FFF2-40B4-BE49-F238E27FC236}">
                <a16:creationId xmlns:a16="http://schemas.microsoft.com/office/drawing/2014/main" id="{1CB543FF-08FC-471D-A4D7-535D151DACE7}"/>
              </a:ext>
            </a:extLst>
          </p:cNvPr>
          <p:cNvSpPr txBox="1"/>
          <p:nvPr/>
        </p:nvSpPr>
        <p:spPr>
          <a:xfrm>
            <a:off x="5415902" y="3090933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(20,20)</a:t>
            </a:r>
            <a:endParaRPr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886005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771723-534B-401E-9395-1CC1EAD88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70941"/>
            <a:ext cx="7886700" cy="564159"/>
          </a:xfrm>
        </p:spPr>
        <p:txBody>
          <a:bodyPr>
            <a:normAutofit fontScale="90000"/>
          </a:bodyPr>
          <a:lstStyle/>
          <a:p>
            <a:r>
              <a:rPr lang="en-US" altLang="zh-CN" dirty="0" err="1"/>
              <a:t>imread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DB8475E-5E1A-4531-AE25-906762F99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625" y="2020074"/>
            <a:ext cx="8677276" cy="1040626"/>
          </a:xfrm>
          <a:solidFill>
            <a:schemeClr val="tx1"/>
          </a:solidFill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import cv2</a:t>
            </a:r>
          </a:p>
          <a:p>
            <a:pPr marL="0" indent="0">
              <a:buNone/>
            </a:pPr>
            <a:r>
              <a:rPr lang="en-US" altLang="zh-TW" dirty="0" err="1">
                <a:solidFill>
                  <a:schemeClr val="bg1"/>
                </a:solidFill>
              </a:rPr>
              <a:t>img</a:t>
            </a:r>
            <a:r>
              <a:rPr lang="en-US" altLang="zh-TW" dirty="0">
                <a:solidFill>
                  <a:schemeClr val="bg1"/>
                </a:solidFill>
              </a:rPr>
              <a:t> = cv2.</a:t>
            </a:r>
            <a:r>
              <a:rPr lang="en-US" altLang="zh-TW" dirty="0">
                <a:solidFill>
                  <a:srgbClr val="FF0000"/>
                </a:solidFill>
              </a:rPr>
              <a:t>imread</a:t>
            </a:r>
            <a:r>
              <a:rPr lang="en-US" altLang="zh-TW" dirty="0">
                <a:solidFill>
                  <a:schemeClr val="bg1"/>
                </a:solidFill>
              </a:rPr>
              <a:t>(</a:t>
            </a:r>
            <a:r>
              <a:rPr lang="en-US" altLang="zh-TW" dirty="0">
                <a:solidFill>
                  <a:schemeClr val="accent5"/>
                </a:solidFill>
              </a:rPr>
              <a:t>'image.jpg'</a:t>
            </a:r>
            <a:r>
              <a:rPr lang="en-US" altLang="zh-TW" dirty="0">
                <a:solidFill>
                  <a:schemeClr val="bg1"/>
                </a:solidFill>
              </a:rPr>
              <a:t>,</a:t>
            </a:r>
            <a:r>
              <a:rPr lang="en-US" altLang="zh-TW" dirty="0">
                <a:solidFill>
                  <a:schemeClr val="accent5"/>
                </a:solidFill>
              </a:rPr>
              <a:t> cv2.IMREAD_GRAYSCALE</a:t>
            </a:r>
            <a:r>
              <a:rPr lang="en-US" altLang="zh-TW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cv2.</a:t>
            </a:r>
            <a:r>
              <a:rPr lang="en-US" altLang="zh-TW" dirty="0">
                <a:solidFill>
                  <a:srgbClr val="FF0000"/>
                </a:solidFill>
              </a:rPr>
              <a:t>imshow</a:t>
            </a:r>
            <a:r>
              <a:rPr lang="en-US" altLang="zh-TW" dirty="0">
                <a:solidFill>
                  <a:schemeClr val="bg1"/>
                </a:solidFill>
              </a:rPr>
              <a:t>('My Image', </a:t>
            </a:r>
            <a:r>
              <a:rPr lang="en-US" altLang="zh-TW" dirty="0" err="1">
                <a:solidFill>
                  <a:schemeClr val="bg1"/>
                </a:solidFill>
              </a:rPr>
              <a:t>img</a:t>
            </a:r>
            <a:r>
              <a:rPr lang="en-US" altLang="zh-TW" dirty="0">
                <a:solidFill>
                  <a:schemeClr val="bg1"/>
                </a:solidFill>
              </a:rPr>
              <a:t>)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77A5026-FF17-45F4-BB85-0FBA6ED96671}"/>
              </a:ext>
            </a:extLst>
          </p:cNvPr>
          <p:cNvSpPr txBox="1"/>
          <p:nvPr/>
        </p:nvSpPr>
        <p:spPr>
          <a:xfrm>
            <a:off x="127000" y="1628775"/>
            <a:ext cx="5109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chemeClr val="tx2">
                    <a:lumMod val="75000"/>
                  </a:schemeClr>
                </a:solidFill>
              </a:rPr>
              <a:t>How to save and display an image with </a:t>
            </a:r>
            <a:r>
              <a:rPr lang="en-US" altLang="zh-TW" sz="1800" dirty="0" err="1">
                <a:solidFill>
                  <a:schemeClr val="tx2">
                    <a:lumMod val="75000"/>
                  </a:schemeClr>
                </a:solidFill>
              </a:rPr>
              <a:t>opencv</a:t>
            </a:r>
            <a:r>
              <a:rPr lang="en-US" altLang="zh-TW" sz="1800" dirty="0">
                <a:solidFill>
                  <a:schemeClr val="tx2">
                    <a:lumMod val="75000"/>
                  </a:schemeClr>
                </a:solidFill>
              </a:rPr>
              <a:t>?</a:t>
            </a:r>
            <a:endParaRPr lang="zh-TW" altLang="en-US" sz="1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0BBDE93-BE7A-41F9-A740-C1FCD1BA7A20}"/>
              </a:ext>
            </a:extLst>
          </p:cNvPr>
          <p:cNvSpPr txBox="1"/>
          <p:nvPr/>
        </p:nvSpPr>
        <p:spPr>
          <a:xfrm>
            <a:off x="174625" y="3215660"/>
            <a:ext cx="8677276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err="1"/>
              <a:t>imread</a:t>
            </a:r>
            <a:r>
              <a:rPr lang="en-US" altLang="zh-TW" sz="1800" dirty="0">
                <a:sym typeface="Wingdings" panose="05000000000000000000" pitchFamily="2" charset="2"/>
              </a:rPr>
              <a:t>(image </a:t>
            </a:r>
            <a:r>
              <a:rPr lang="en-US" altLang="zh-TW" sz="1800" dirty="0" err="1">
                <a:sym typeface="Wingdings" panose="05000000000000000000" pitchFamily="2" charset="2"/>
              </a:rPr>
              <a:t>path,image</a:t>
            </a:r>
            <a:r>
              <a:rPr lang="en-US" altLang="zh-TW" sz="1800" dirty="0">
                <a:sym typeface="Wingdings" panose="05000000000000000000" pitchFamily="2" charset="2"/>
              </a:rPr>
              <a:t> format)</a:t>
            </a:r>
          </a:p>
          <a:p>
            <a:r>
              <a:rPr lang="en-US" altLang="zh-TW" sz="1800" dirty="0">
                <a:sym typeface="Wingdings" panose="05000000000000000000" pitchFamily="2" charset="2"/>
              </a:rPr>
              <a:t>image format:</a:t>
            </a:r>
          </a:p>
          <a:p>
            <a:r>
              <a:rPr lang="en-US" altLang="zh-TW" sz="1800" dirty="0">
                <a:solidFill>
                  <a:schemeClr val="accent1"/>
                </a:solidFill>
              </a:rPr>
              <a:t>cv2.IMREAD_COLOR</a:t>
            </a:r>
          </a:p>
          <a:p>
            <a:r>
              <a:rPr lang="en-US" altLang="zh-TW" sz="1050" dirty="0"/>
              <a:t>Default value, which reads the picture of three channels called RGB and ignores the channel of transparency.</a:t>
            </a:r>
          </a:p>
          <a:p>
            <a:r>
              <a:rPr lang="en-US" altLang="zh-TW" sz="1800" dirty="0">
                <a:solidFill>
                  <a:schemeClr val="accent1"/>
                </a:solidFill>
              </a:rPr>
              <a:t>cv2.IMREAD_GRAYSCALE</a:t>
            </a:r>
          </a:p>
          <a:p>
            <a:r>
              <a:rPr lang="en-US" altLang="zh-TW" sz="1050" dirty="0"/>
              <a:t>Read the image in grayscale format.</a:t>
            </a:r>
          </a:p>
          <a:p>
            <a:r>
              <a:rPr lang="en-US" altLang="zh-TW" sz="1800" dirty="0">
                <a:solidFill>
                  <a:schemeClr val="accent1"/>
                </a:solidFill>
              </a:rPr>
              <a:t>cv2.IMREAD_UNCHANGED</a:t>
            </a:r>
          </a:p>
          <a:p>
            <a:r>
              <a:rPr lang="en-US" altLang="zh-TW" sz="1050" dirty="0"/>
              <a:t>Read all the channels in the </a:t>
            </a:r>
            <a:r>
              <a:rPr lang="en-US" altLang="zh-TW" sz="1050" dirty="0" err="1"/>
              <a:t>image,including</a:t>
            </a:r>
            <a:r>
              <a:rPr lang="en-US" altLang="zh-TW" sz="1050" dirty="0"/>
              <a:t> the channel of transparency.</a:t>
            </a:r>
            <a:endParaRPr lang="zh-TW" altLang="en-US" sz="1050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7F97112E-2F2E-4439-B8C8-CDAE8371A9A8}"/>
              </a:ext>
            </a:extLst>
          </p:cNvPr>
          <p:cNvSpPr txBox="1">
            <a:spLocks/>
          </p:cNvSpPr>
          <p:nvPr/>
        </p:nvSpPr>
        <p:spPr>
          <a:xfrm>
            <a:off x="0" y="13719"/>
            <a:ext cx="9144000" cy="5641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r>
              <a:rPr lang="en-US" altLang="zh-CN" b="1" dirty="0"/>
              <a:t>Related work(1/5)                                                 </a:t>
            </a:r>
            <a:r>
              <a:rPr lang="en-US" altLang="zh-TW" sz="2000" dirty="0"/>
              <a:t>(</a:t>
            </a:r>
            <a:r>
              <a:rPr lang="zh-TW" altLang="en-US" sz="2000" dirty="0"/>
              <a:t>解</a:t>
            </a:r>
            <a:r>
              <a:rPr lang="zh-CN" altLang="en-US" sz="2000" dirty="0"/>
              <a:t>題：</a:t>
            </a:r>
            <a:r>
              <a:rPr lang="en-US" altLang="zh-CN" sz="2000" dirty="0"/>
              <a:t>Bill</a:t>
            </a:r>
            <a:r>
              <a:rPr lang="en-US" altLang="zh-TW" sz="2000" dirty="0"/>
              <a:t>)</a:t>
            </a:r>
            <a:r>
              <a:rPr lang="en-US" altLang="zh-CN" sz="2000" b="1" dirty="0"/>
              <a:t>     </a:t>
            </a:r>
            <a:endParaRPr lang="zh-TW" altLang="en-US" sz="2000" b="1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970B7A40-2894-4ECF-89B8-D1668E642811}"/>
              </a:ext>
            </a:extLst>
          </p:cNvPr>
          <p:cNvCxnSpPr/>
          <p:nvPr/>
        </p:nvCxnSpPr>
        <p:spPr>
          <a:xfrm>
            <a:off x="0" y="156247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663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E59FD8-34E9-4691-A541-C56FDB2D4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7251"/>
            <a:ext cx="7886700" cy="994172"/>
          </a:xfrm>
        </p:spPr>
        <p:txBody>
          <a:bodyPr/>
          <a:lstStyle/>
          <a:p>
            <a:r>
              <a:rPr lang="en-US" altLang="zh-TW" dirty="0"/>
              <a:t>getRotationMatrix2D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C789F3-82D6-484F-82FD-194E09BCA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58" y="1801262"/>
            <a:ext cx="7886700" cy="328018"/>
          </a:xfrm>
        </p:spPr>
        <p:txBody>
          <a:bodyPr>
            <a:normAutofit fontScale="62500" lnSpcReduction="20000"/>
          </a:bodyPr>
          <a:lstStyle/>
          <a:p>
            <a:r>
              <a:rPr lang="en-US" altLang="zh-TW" dirty="0"/>
              <a:t>The rotation matrix of an image is: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FECF962-5AD7-4432-9CB9-95A8BF1B3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025" y="2209505"/>
            <a:ext cx="2962628" cy="83479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7DC5E77-7780-46D7-9DDF-5BA5390AD011}"/>
              </a:ext>
            </a:extLst>
          </p:cNvPr>
          <p:cNvSpPr txBox="1"/>
          <p:nvPr/>
        </p:nvSpPr>
        <p:spPr>
          <a:xfrm>
            <a:off x="216258" y="3204754"/>
            <a:ext cx="948689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altLang="zh-TW" sz="2100" dirty="0"/>
              <a:t>In order to be able to rotate at any position, </a:t>
            </a:r>
            <a:r>
              <a:rPr lang="en-US" altLang="zh-TW" sz="2100" dirty="0" err="1"/>
              <a:t>opencv</a:t>
            </a:r>
            <a:r>
              <a:rPr lang="en-US" altLang="zh-TW" sz="2100" dirty="0"/>
              <a:t> takes another approach:</a:t>
            </a:r>
            <a:endParaRPr lang="zh-TW" altLang="en-US" sz="21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47F2B17-9C86-4581-8A6B-AC3C5573E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988" y="3674805"/>
            <a:ext cx="4772025" cy="801469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BBDF03B4-D93D-4A9B-AF05-4712A5F4D5A3}"/>
              </a:ext>
            </a:extLst>
          </p:cNvPr>
          <p:cNvSpPr txBox="1">
            <a:spLocks/>
          </p:cNvSpPr>
          <p:nvPr/>
        </p:nvSpPr>
        <p:spPr>
          <a:xfrm>
            <a:off x="0" y="13719"/>
            <a:ext cx="9144000" cy="5641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r>
              <a:rPr lang="en-US" altLang="zh-CN" b="1" dirty="0"/>
              <a:t>Related work(2/5)                                                 </a:t>
            </a:r>
            <a:r>
              <a:rPr lang="en-US" altLang="zh-TW" sz="2000" dirty="0"/>
              <a:t>(</a:t>
            </a:r>
            <a:r>
              <a:rPr lang="zh-TW" altLang="en-US" sz="2000" dirty="0"/>
              <a:t>解</a:t>
            </a:r>
            <a:r>
              <a:rPr lang="zh-CN" altLang="en-US" sz="2000" dirty="0"/>
              <a:t>題：</a:t>
            </a:r>
            <a:r>
              <a:rPr lang="en-US" altLang="zh-CN" sz="2000" dirty="0"/>
              <a:t>Bill</a:t>
            </a:r>
            <a:r>
              <a:rPr lang="en-US" altLang="zh-TW" sz="2000" dirty="0"/>
              <a:t>)</a:t>
            </a:r>
            <a:r>
              <a:rPr lang="en-US" altLang="zh-CN" sz="2000" b="1" dirty="0"/>
              <a:t>     </a:t>
            </a:r>
            <a:endParaRPr lang="zh-TW" altLang="en-US" sz="2000" b="1" dirty="0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E8D4610D-CC21-48DB-9A9D-5653C0CFD795}"/>
              </a:ext>
            </a:extLst>
          </p:cNvPr>
          <p:cNvCxnSpPr/>
          <p:nvPr/>
        </p:nvCxnSpPr>
        <p:spPr>
          <a:xfrm>
            <a:off x="0" y="156247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586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40F383-B541-4537-8054-220DAB91C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7251"/>
            <a:ext cx="7886700" cy="715580"/>
          </a:xfrm>
        </p:spPr>
        <p:txBody>
          <a:bodyPr/>
          <a:lstStyle/>
          <a:p>
            <a:r>
              <a:rPr lang="en-US" altLang="zh-TW" dirty="0"/>
              <a:t>getRotationMatrix2D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4E6A8F-FF37-4553-B232-2454E1255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075" y="1778794"/>
            <a:ext cx="7886700" cy="777081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M = cv2.</a:t>
            </a:r>
            <a:r>
              <a:rPr lang="en-US" altLang="zh-TW" dirty="0">
                <a:solidFill>
                  <a:srgbClr val="FF0000"/>
                </a:solidFill>
              </a:rPr>
              <a:t>getRotationMatrix2D</a:t>
            </a:r>
            <a:r>
              <a:rPr lang="en-US" altLang="zh-TW" dirty="0">
                <a:solidFill>
                  <a:schemeClr val="bg1"/>
                </a:solidFill>
              </a:rPr>
              <a:t>((cols/2,rows/2),45,1)</a:t>
            </a:r>
          </a:p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res = cv2.</a:t>
            </a:r>
            <a:r>
              <a:rPr lang="en-US" altLang="zh-TW" dirty="0">
                <a:solidFill>
                  <a:srgbClr val="FF0000"/>
                </a:solidFill>
              </a:rPr>
              <a:t>warpAffine</a:t>
            </a:r>
            <a:r>
              <a:rPr lang="en-US" altLang="zh-TW" dirty="0">
                <a:solidFill>
                  <a:schemeClr val="bg1"/>
                </a:solidFill>
              </a:rPr>
              <a:t>(</a:t>
            </a:r>
            <a:r>
              <a:rPr lang="en-US" altLang="zh-TW" dirty="0" err="1">
                <a:solidFill>
                  <a:schemeClr val="bg1"/>
                </a:solidFill>
              </a:rPr>
              <a:t>img,M</a:t>
            </a:r>
            <a:r>
              <a:rPr lang="en-US" altLang="zh-TW" dirty="0">
                <a:solidFill>
                  <a:schemeClr val="bg1"/>
                </a:solidFill>
              </a:rPr>
              <a:t>,(</a:t>
            </a:r>
            <a:r>
              <a:rPr lang="en-US" altLang="zh-TW" dirty="0" err="1">
                <a:solidFill>
                  <a:schemeClr val="bg1"/>
                </a:solidFill>
              </a:rPr>
              <a:t>rows,cols</a:t>
            </a:r>
            <a:r>
              <a:rPr lang="en-US" altLang="zh-TW" dirty="0">
                <a:solidFill>
                  <a:schemeClr val="bg1"/>
                </a:solidFill>
              </a:rPr>
              <a:t>))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D51F263-DFDC-4018-BB5D-EEAC4A6B509F}"/>
              </a:ext>
            </a:extLst>
          </p:cNvPr>
          <p:cNvSpPr txBox="1"/>
          <p:nvPr/>
        </p:nvSpPr>
        <p:spPr>
          <a:xfrm>
            <a:off x="173962" y="2973404"/>
            <a:ext cx="879607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dirty="0" err="1"/>
              <a:t>RotationMatrix</a:t>
            </a:r>
            <a:r>
              <a:rPr lang="en-US" altLang="zh-TW" sz="2100" dirty="0"/>
              <a:t>=getRotationMatrix2D(Rotation center , Rotation angle , scaling)</a:t>
            </a:r>
            <a:r>
              <a:rPr lang="en-US" altLang="zh-TW" sz="1800" dirty="0">
                <a:solidFill>
                  <a:schemeClr val="bg1"/>
                </a:solidFill>
              </a:rPr>
              <a:t>l</a:t>
            </a:r>
          </a:p>
          <a:p>
            <a:r>
              <a:rPr lang="en-US" altLang="zh-TW" sz="2100" dirty="0" err="1"/>
              <a:t>warpAffine</a:t>
            </a:r>
            <a:r>
              <a:rPr lang="en-US" altLang="zh-TW" sz="2100" dirty="0"/>
              <a:t>(Original picture, </a:t>
            </a:r>
            <a:r>
              <a:rPr lang="en-US" altLang="zh-TW" sz="2100" dirty="0" err="1"/>
              <a:t>RotationMatrix</a:t>
            </a:r>
            <a:r>
              <a:rPr lang="en-US" altLang="zh-TW" sz="2100" dirty="0"/>
              <a:t>,(</a:t>
            </a:r>
            <a:r>
              <a:rPr lang="en-US" altLang="zh-TW" sz="2100" dirty="0" err="1"/>
              <a:t>rows,cols</a:t>
            </a:r>
            <a:r>
              <a:rPr lang="en-US" altLang="zh-TW" sz="2100" dirty="0"/>
              <a:t>))</a:t>
            </a: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EC945FF1-42DE-4C93-9F10-C6092A5C8F4B}"/>
              </a:ext>
            </a:extLst>
          </p:cNvPr>
          <p:cNvSpPr txBox="1">
            <a:spLocks/>
          </p:cNvSpPr>
          <p:nvPr/>
        </p:nvSpPr>
        <p:spPr>
          <a:xfrm>
            <a:off x="0" y="13719"/>
            <a:ext cx="9144000" cy="5641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r>
              <a:rPr lang="en-US" altLang="zh-CN" b="1" dirty="0"/>
              <a:t>Related work(3/5)                                                 </a:t>
            </a:r>
            <a:r>
              <a:rPr lang="en-US" altLang="zh-TW" sz="2000" dirty="0"/>
              <a:t>(</a:t>
            </a:r>
            <a:r>
              <a:rPr lang="zh-TW" altLang="en-US" sz="2000" dirty="0"/>
              <a:t>解</a:t>
            </a:r>
            <a:r>
              <a:rPr lang="zh-CN" altLang="en-US" sz="2000" dirty="0"/>
              <a:t>題：</a:t>
            </a:r>
            <a:r>
              <a:rPr lang="en-US" altLang="zh-CN" sz="2000" dirty="0"/>
              <a:t>Bill</a:t>
            </a:r>
            <a:r>
              <a:rPr lang="en-US" altLang="zh-TW" sz="2000" dirty="0"/>
              <a:t>)</a:t>
            </a:r>
            <a:r>
              <a:rPr lang="en-US" altLang="zh-CN" sz="2000" b="1" dirty="0"/>
              <a:t>     </a:t>
            </a:r>
            <a:endParaRPr lang="zh-TW" altLang="en-US" sz="2000" b="1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DBFB266B-B983-4307-8390-806B5ADE8A24}"/>
              </a:ext>
            </a:extLst>
          </p:cNvPr>
          <p:cNvCxnSpPr/>
          <p:nvPr/>
        </p:nvCxnSpPr>
        <p:spPr>
          <a:xfrm>
            <a:off x="0" y="156247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222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FDE040-D5FA-48DA-9048-724DDCAB3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57250"/>
            <a:ext cx="7886700" cy="488950"/>
          </a:xfrm>
        </p:spPr>
        <p:txBody>
          <a:bodyPr>
            <a:noAutofit/>
          </a:bodyPr>
          <a:lstStyle/>
          <a:p>
            <a:r>
              <a:rPr lang="en-US" altLang="zh-TW" dirty="0"/>
              <a:t>Image panning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E0FDC3-E2FD-40F1-AE45-BA51BD25A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875" y="1795686"/>
            <a:ext cx="7886700" cy="75388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dirty="0"/>
              <a:t>In order to panning an image ,we use the following matrix.</a:t>
            </a:r>
          </a:p>
          <a:p>
            <a:pPr marL="0" indent="0">
              <a:buNone/>
            </a:pPr>
            <a:r>
              <a:rPr lang="en-US" altLang="zh-TW" dirty="0"/>
              <a:t> </a:t>
            </a:r>
            <a:r>
              <a:rPr lang="en-US" altLang="zh-TW" dirty="0" err="1"/>
              <a:t>tx</a:t>
            </a:r>
            <a:r>
              <a:rPr lang="en-US" altLang="zh-TW" dirty="0"/>
              <a:t> and ty are the ‘movement’ of x-direction and y-direction.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6D0534F-3845-40E4-B1DC-101D28E8E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384" y="2668808"/>
            <a:ext cx="3847110" cy="143643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69AC1A5-0BCA-42E3-A488-4D383BD1E0F6}"/>
              </a:ext>
            </a:extLst>
          </p:cNvPr>
          <p:cNvSpPr txBox="1"/>
          <p:nvPr/>
        </p:nvSpPr>
        <p:spPr>
          <a:xfrm>
            <a:off x="1517650" y="4343715"/>
            <a:ext cx="4721225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M = </a:t>
            </a:r>
            <a:r>
              <a:rPr lang="en-US" altLang="zh-TW" sz="2400" dirty="0" err="1">
                <a:solidFill>
                  <a:schemeClr val="bg1"/>
                </a:solidFill>
              </a:rPr>
              <a:t>np.array</a:t>
            </a:r>
            <a:r>
              <a:rPr lang="en-US" altLang="zh-TW" sz="2400" dirty="0">
                <a:solidFill>
                  <a:schemeClr val="bg1"/>
                </a:solidFill>
              </a:rPr>
              <a:t>(</a:t>
            </a:r>
            <a:r>
              <a:rPr lang="en-US" altLang="zh-TW" sz="2400" dirty="0">
                <a:solidFill>
                  <a:srgbClr val="990000"/>
                </a:solidFill>
              </a:rPr>
              <a:t>[[1, 0, x]</a:t>
            </a:r>
            <a:r>
              <a:rPr lang="en-US" altLang="zh-TW" sz="2400" dirty="0">
                <a:solidFill>
                  <a:schemeClr val="bg1"/>
                </a:solidFill>
              </a:rPr>
              <a:t>,</a:t>
            </a:r>
            <a:r>
              <a:rPr lang="en-US" altLang="zh-TW" sz="2400" dirty="0">
                <a:solidFill>
                  <a:srgbClr val="990000"/>
                </a:solidFill>
              </a:rPr>
              <a:t> [0, 1, y]]</a:t>
            </a:r>
            <a:r>
              <a:rPr lang="en-US" altLang="zh-TW" sz="2400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zh-TW" sz="2400" dirty="0" err="1">
                <a:solidFill>
                  <a:schemeClr val="bg1"/>
                </a:solidFill>
              </a:rPr>
              <a:t>img</a:t>
            </a:r>
            <a:r>
              <a:rPr lang="en-US" altLang="zh-TW" sz="2400" dirty="0">
                <a:solidFill>
                  <a:schemeClr val="bg1"/>
                </a:solidFill>
              </a:rPr>
              <a:t> = cv2.warpAffine(</a:t>
            </a:r>
            <a:r>
              <a:rPr lang="en-US" altLang="zh-TW" sz="2400" dirty="0" err="1">
                <a:solidFill>
                  <a:schemeClr val="bg1"/>
                </a:solidFill>
              </a:rPr>
              <a:t>img</a:t>
            </a:r>
            <a:r>
              <a:rPr lang="en-US" altLang="zh-TW" sz="2400" dirty="0">
                <a:solidFill>
                  <a:schemeClr val="bg1"/>
                </a:solidFill>
              </a:rPr>
              <a:t>, M, (x, y))</a:t>
            </a: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FDFC4BE3-5A76-47BB-9421-F95BCE5E30DF}"/>
              </a:ext>
            </a:extLst>
          </p:cNvPr>
          <p:cNvSpPr txBox="1">
            <a:spLocks/>
          </p:cNvSpPr>
          <p:nvPr/>
        </p:nvSpPr>
        <p:spPr>
          <a:xfrm>
            <a:off x="0" y="13719"/>
            <a:ext cx="9144000" cy="5641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r>
              <a:rPr lang="en-US" altLang="zh-CN" b="1" dirty="0"/>
              <a:t>Related work(4/5)                                                 </a:t>
            </a:r>
            <a:r>
              <a:rPr lang="en-US" altLang="zh-TW" sz="2000" dirty="0"/>
              <a:t>(</a:t>
            </a:r>
            <a:r>
              <a:rPr lang="zh-TW" altLang="en-US" sz="2000" dirty="0"/>
              <a:t>解</a:t>
            </a:r>
            <a:r>
              <a:rPr lang="zh-CN" altLang="en-US" sz="2000" dirty="0"/>
              <a:t>題：</a:t>
            </a:r>
            <a:r>
              <a:rPr lang="en-US" altLang="zh-CN" sz="2000" dirty="0"/>
              <a:t>Bill</a:t>
            </a:r>
            <a:r>
              <a:rPr lang="en-US" altLang="zh-TW" sz="2000" dirty="0"/>
              <a:t>)</a:t>
            </a:r>
            <a:r>
              <a:rPr lang="en-US" altLang="zh-CN" sz="2000" b="1" dirty="0"/>
              <a:t>     </a:t>
            </a:r>
            <a:endParaRPr lang="zh-TW" altLang="en-US" sz="2000" b="1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ADE89A65-79DC-4DFD-B409-1B4FAA654E34}"/>
              </a:ext>
            </a:extLst>
          </p:cNvPr>
          <p:cNvCxnSpPr/>
          <p:nvPr/>
        </p:nvCxnSpPr>
        <p:spPr>
          <a:xfrm>
            <a:off x="0" y="156247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793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8995B85F-D10F-45D0-9A88-76152D6E5D4C}"/>
              </a:ext>
            </a:extLst>
          </p:cNvPr>
          <p:cNvSpPr/>
          <p:nvPr/>
        </p:nvSpPr>
        <p:spPr>
          <a:xfrm>
            <a:off x="6619876" y="1882775"/>
            <a:ext cx="977900" cy="765175"/>
          </a:xfrm>
          <a:prstGeom prst="rect">
            <a:avLst/>
          </a:prstGeom>
          <a:ln w="28575"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6852A69-B763-49D8-94BE-C7FBA31CA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0762"/>
            <a:ext cx="9258300" cy="1018728"/>
          </a:xfrm>
        </p:spPr>
        <p:txBody>
          <a:bodyPr>
            <a:normAutofit/>
          </a:bodyPr>
          <a:lstStyle/>
          <a:p>
            <a:r>
              <a:rPr lang="en-US" altLang="zh-TW" sz="2500" dirty="0" err="1"/>
              <a:t>getPerspectiveTransform</a:t>
            </a:r>
            <a:r>
              <a:rPr lang="en-US" altLang="zh-TW" sz="2500" dirty="0"/>
              <a:t>(Original location, Converted position)</a:t>
            </a:r>
            <a:endParaRPr lang="zh-TW" altLang="en-US" sz="25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3F11329-4658-442C-8875-C254A5CED8F5}"/>
              </a:ext>
            </a:extLst>
          </p:cNvPr>
          <p:cNvSpPr/>
          <p:nvPr/>
        </p:nvSpPr>
        <p:spPr>
          <a:xfrm>
            <a:off x="1101725" y="4753294"/>
            <a:ext cx="200025" cy="22828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671FD6-EB74-42EC-B0BA-98ECAC554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0608" y="4544809"/>
            <a:ext cx="6962775" cy="751682"/>
          </a:xfrm>
          <a:solidFill>
            <a:schemeClr val="tx1"/>
          </a:solidFill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zh-TW" dirty="0">
                <a:solidFill>
                  <a:schemeClr val="bg1"/>
                </a:solidFill>
              </a:rPr>
              <a:t> M = cv2.</a:t>
            </a:r>
            <a:r>
              <a:rPr lang="en-US" altLang="zh-TW" dirty="0">
                <a:solidFill>
                  <a:srgbClr val="FF0000"/>
                </a:solidFill>
              </a:rPr>
              <a:t>getPerspectiveTransform</a:t>
            </a:r>
            <a:r>
              <a:rPr lang="en-US" altLang="zh-TW" dirty="0">
                <a:solidFill>
                  <a:schemeClr val="bg1"/>
                </a:solidFill>
              </a:rPr>
              <a:t>(Original location, Converted position)</a:t>
            </a:r>
          </a:p>
          <a:p>
            <a:pPr marL="0" indent="0">
              <a:buNone/>
            </a:pPr>
            <a:r>
              <a:rPr lang="en-US" altLang="zh-TW" dirty="0" err="1">
                <a:solidFill>
                  <a:schemeClr val="bg1"/>
                </a:solidFill>
              </a:rPr>
              <a:t>img</a:t>
            </a:r>
            <a:r>
              <a:rPr lang="en-US" altLang="zh-TW" dirty="0">
                <a:solidFill>
                  <a:schemeClr val="bg1"/>
                </a:solidFill>
              </a:rPr>
              <a:t> = cv2.</a:t>
            </a:r>
            <a:r>
              <a:rPr lang="en-US" altLang="zh-TW" dirty="0">
                <a:solidFill>
                  <a:srgbClr val="FF0000"/>
                </a:solidFill>
              </a:rPr>
              <a:t>warpPerspective</a:t>
            </a:r>
            <a:r>
              <a:rPr lang="en-US" altLang="zh-TW" dirty="0">
                <a:solidFill>
                  <a:schemeClr val="bg1"/>
                </a:solidFill>
              </a:rPr>
              <a:t>(Original Image, M, (x, y))</a:t>
            </a:r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A51B1A1-82C1-4A46-B0CA-AD457E2B2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99" y="2376045"/>
            <a:ext cx="3223265" cy="175139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FDBBF15-DDB6-4B70-8D15-85402CAEA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823" y="1830667"/>
            <a:ext cx="2378155" cy="255707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E771CBC5-ED5A-446E-92BC-C653FEEBCA84}"/>
              </a:ext>
            </a:extLst>
          </p:cNvPr>
          <p:cNvSpPr txBox="1"/>
          <p:nvPr/>
        </p:nvSpPr>
        <p:spPr>
          <a:xfrm>
            <a:off x="1494478" y="2125266"/>
            <a:ext cx="33858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The general formula for perspective transformation is:</a:t>
            </a:r>
            <a:endParaRPr lang="zh-TW" altLang="en-US" sz="105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40BA20A-4D5F-490B-955B-F94D1202829F}"/>
              </a:ext>
            </a:extLst>
          </p:cNvPr>
          <p:cNvSpPr/>
          <p:nvPr/>
        </p:nvSpPr>
        <p:spPr>
          <a:xfrm>
            <a:off x="6629393" y="1937351"/>
            <a:ext cx="977900" cy="68580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5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689A61D-6341-4F73-9464-0D71A7C686D3}"/>
              </a:ext>
            </a:extLst>
          </p:cNvPr>
          <p:cNvSpPr txBox="1"/>
          <p:nvPr/>
        </p:nvSpPr>
        <p:spPr>
          <a:xfrm>
            <a:off x="2641599" y="2706389"/>
            <a:ext cx="24240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The transformed coordinates x, y are:</a:t>
            </a:r>
            <a:endParaRPr lang="zh-TW" altLang="en-US" sz="105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45CA62F-7F32-4A00-8D98-78FFD33778C5}"/>
              </a:ext>
            </a:extLst>
          </p:cNvPr>
          <p:cNvSpPr txBox="1"/>
          <p:nvPr/>
        </p:nvSpPr>
        <p:spPr>
          <a:xfrm>
            <a:off x="4117975" y="3451255"/>
            <a:ext cx="13837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50" dirty="0"/>
              <a:t>After the expansion:</a:t>
            </a:r>
            <a:endParaRPr lang="zh-TW" altLang="en-US" sz="105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4D3967C-7DB2-44DC-91FF-E37A3C31C9AF}"/>
              </a:ext>
            </a:extLst>
          </p:cNvPr>
          <p:cNvSpPr txBox="1"/>
          <p:nvPr/>
        </p:nvSpPr>
        <p:spPr>
          <a:xfrm>
            <a:off x="6565901" y="1716987"/>
            <a:ext cx="27241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solidFill>
                  <a:srgbClr val="FF0000"/>
                </a:solidFill>
              </a:rPr>
              <a:t>Perspective Transformation Matrix</a:t>
            </a:r>
            <a:endParaRPr lang="zh-TW" altLang="en-US" sz="1050" dirty="0">
              <a:solidFill>
                <a:srgbClr val="FF0000"/>
              </a:solidFill>
            </a:endParaRPr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FAACE0FD-9006-4646-93CD-441AD1FEBCED}"/>
              </a:ext>
            </a:extLst>
          </p:cNvPr>
          <p:cNvSpPr txBox="1">
            <a:spLocks/>
          </p:cNvSpPr>
          <p:nvPr/>
        </p:nvSpPr>
        <p:spPr>
          <a:xfrm>
            <a:off x="0" y="13719"/>
            <a:ext cx="9144000" cy="5641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r>
              <a:rPr lang="en-US" altLang="zh-CN" b="1" dirty="0"/>
              <a:t>Related work(5/5)                                                 </a:t>
            </a:r>
            <a:r>
              <a:rPr lang="en-US" altLang="zh-TW" sz="2000" dirty="0"/>
              <a:t>(</a:t>
            </a:r>
            <a:r>
              <a:rPr lang="zh-TW" altLang="en-US" sz="2000" dirty="0"/>
              <a:t>解</a:t>
            </a:r>
            <a:r>
              <a:rPr lang="zh-CN" altLang="en-US" sz="2000" dirty="0"/>
              <a:t>題：</a:t>
            </a:r>
            <a:r>
              <a:rPr lang="en-US" altLang="zh-CN" sz="2000" dirty="0"/>
              <a:t>Bill</a:t>
            </a:r>
            <a:r>
              <a:rPr lang="en-US" altLang="zh-TW" sz="2000" dirty="0"/>
              <a:t>)</a:t>
            </a:r>
            <a:r>
              <a:rPr lang="en-US" altLang="zh-CN" sz="2000" b="1" dirty="0"/>
              <a:t>     </a:t>
            </a:r>
            <a:endParaRPr lang="zh-TW" altLang="en-US" sz="2000" b="1" dirty="0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F7265A8F-0895-485F-B984-6B73687C0EA7}"/>
              </a:ext>
            </a:extLst>
          </p:cNvPr>
          <p:cNvCxnSpPr/>
          <p:nvPr/>
        </p:nvCxnSpPr>
        <p:spPr>
          <a:xfrm>
            <a:off x="0" y="1562470"/>
            <a:ext cx="9144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0967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44947" y="88185"/>
            <a:ext cx="9006761" cy="688532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3.1 Transforms: Rotation, Scaling, Translation</a:t>
            </a:r>
            <a:br>
              <a:rPr lang="en-US" sz="2800" b="1" dirty="0">
                <a:latin typeface="Arial"/>
                <a:ea typeface="Arial"/>
                <a:cs typeface="Arial"/>
                <a:sym typeface="Arial"/>
              </a:rPr>
            </a:br>
            <a:r>
              <a:rPr lang="en-US" altLang="zh-TW" sz="1800" dirty="0"/>
              <a:t>(</a:t>
            </a:r>
            <a:r>
              <a:rPr lang="zh-TW" altLang="en-US" sz="1800" dirty="0"/>
              <a:t>解</a:t>
            </a:r>
            <a:r>
              <a:rPr lang="zh-CN" altLang="en-US" sz="1800" dirty="0"/>
              <a:t>題：</a:t>
            </a:r>
            <a:r>
              <a:rPr lang="en-US" altLang="zh-CN" sz="1800" dirty="0"/>
              <a:t>Bill</a:t>
            </a:r>
            <a:r>
              <a:rPr lang="en-US" altLang="zh-TW" sz="1800" dirty="0"/>
              <a:t>) </a:t>
            </a:r>
            <a:endParaRPr lang="en-US" sz="28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44947" y="776718"/>
            <a:ext cx="8811289" cy="384810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285750" indent="-285750" defTabSz="542925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A:</a:t>
            </a:r>
            <a:endParaRPr lang="en-US" sz="1800" dirty="0"/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7063246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28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1AEB1484-E672-48F2-BFB3-39422C4C2561}"/>
              </a:ext>
            </a:extLst>
          </p:cNvPr>
          <p:cNvGrpSpPr/>
          <p:nvPr/>
        </p:nvGrpSpPr>
        <p:grpSpPr>
          <a:xfrm>
            <a:off x="-11887" y="1582974"/>
            <a:ext cx="9167774" cy="3692052"/>
            <a:chOff x="-11887" y="1582974"/>
            <a:chExt cx="9167774" cy="3692052"/>
          </a:xfrm>
        </p:grpSpPr>
        <p:pic>
          <p:nvPicPr>
            <p:cNvPr id="29" name="图片 4" descr="sol3.1">
              <a:extLst>
                <a:ext uri="{FF2B5EF4-FFF2-40B4-BE49-F238E27FC236}">
                  <a16:creationId xmlns:a16="http://schemas.microsoft.com/office/drawing/2014/main" id="{40DDDEB7-3938-43E5-8191-59D643F4F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1887" y="1582974"/>
              <a:ext cx="9167774" cy="3692052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712291B4-93D0-4A8A-B86D-8D92A856B69C}"/>
                </a:ext>
              </a:extLst>
            </p:cNvPr>
            <p:cNvSpPr/>
            <p:nvPr/>
          </p:nvSpPr>
          <p:spPr>
            <a:xfrm>
              <a:off x="692458" y="2414726"/>
              <a:ext cx="8406595" cy="19530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1EFB30C-7EE6-4F7F-8E58-49B069544063}"/>
                </a:ext>
              </a:extLst>
            </p:cNvPr>
            <p:cNvSpPr/>
            <p:nvPr/>
          </p:nvSpPr>
          <p:spPr>
            <a:xfrm>
              <a:off x="2069978" y="3723856"/>
              <a:ext cx="4517254" cy="19530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FC90632-0156-4E8A-B91A-E27B1C9E6C84}"/>
                </a:ext>
              </a:extLst>
            </p:cNvPr>
            <p:cNvSpPr/>
            <p:nvPr/>
          </p:nvSpPr>
          <p:spPr>
            <a:xfrm>
              <a:off x="2069977" y="4150311"/>
              <a:ext cx="5813393" cy="19530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1171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-33640" y="541169"/>
            <a:ext cx="8630289" cy="320969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US" altLang="zh-TW" dirty="0">
                <a:ea typeface="Arial"/>
                <a:cs typeface="Arial"/>
                <a:sym typeface="Arial"/>
              </a:rPr>
              <a:t>A:</a:t>
            </a:r>
          </a:p>
        </p:txBody>
      </p:sp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7083211" y="6576081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29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Shape 159"/>
          <p:cNvSpPr txBox="1">
            <a:spLocks/>
          </p:cNvSpPr>
          <p:nvPr/>
        </p:nvSpPr>
        <p:spPr>
          <a:xfrm>
            <a:off x="-33640" y="85053"/>
            <a:ext cx="9192538" cy="4561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949054" indent="-1949054">
              <a:buSzPct val="25000"/>
            </a:pPr>
            <a:r>
              <a:rPr lang="en-US" altLang="zh-TW" sz="2800" b="1" dirty="0"/>
              <a:t>3.2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Perspective Transformation </a:t>
            </a:r>
            <a:r>
              <a:rPr lang="zh-TW" altLang="en-US" sz="28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altLang="zh-TW" sz="2000" dirty="0"/>
              <a:t>(</a:t>
            </a:r>
            <a:r>
              <a:rPr lang="zh-TW" altLang="en-US" sz="2000" dirty="0"/>
              <a:t>解</a:t>
            </a:r>
            <a:r>
              <a:rPr lang="zh-CN" altLang="en-US" sz="2000" dirty="0"/>
              <a:t>題：</a:t>
            </a:r>
            <a:r>
              <a:rPr lang="en-US" altLang="zh-CN" sz="2000" dirty="0"/>
              <a:t>Bill</a:t>
            </a:r>
            <a:r>
              <a:rPr lang="en-US" altLang="zh-TW" sz="2000" dirty="0"/>
              <a:t>) 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F4073C71-0E80-4E1B-9C58-93A334877473}"/>
              </a:ext>
            </a:extLst>
          </p:cNvPr>
          <p:cNvGrpSpPr/>
          <p:nvPr/>
        </p:nvGrpSpPr>
        <p:grpSpPr>
          <a:xfrm>
            <a:off x="1221188" y="821953"/>
            <a:ext cx="6682882" cy="5850047"/>
            <a:chOff x="1221188" y="821953"/>
            <a:chExt cx="6682882" cy="5850047"/>
          </a:xfrm>
        </p:grpSpPr>
        <p:pic>
          <p:nvPicPr>
            <p:cNvPr id="35" name="图片 3" descr="sol3.2">
              <a:extLst>
                <a:ext uri="{FF2B5EF4-FFF2-40B4-BE49-F238E27FC236}">
                  <a16:creationId xmlns:a16="http://schemas.microsoft.com/office/drawing/2014/main" id="{2F53F0EE-2107-4961-9AB5-E7CAFCCB6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21188" y="821953"/>
              <a:ext cx="6682882" cy="5850047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B4E3ACD-F62C-4FA6-848C-07B186C9D7CC}"/>
                </a:ext>
              </a:extLst>
            </p:cNvPr>
            <p:cNvSpPr/>
            <p:nvPr/>
          </p:nvSpPr>
          <p:spPr>
            <a:xfrm>
              <a:off x="2417687" y="4611623"/>
              <a:ext cx="2882282" cy="1734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56D3319-F047-468B-8959-F67AE9707C9E}"/>
                </a:ext>
              </a:extLst>
            </p:cNvPr>
            <p:cNvSpPr/>
            <p:nvPr/>
          </p:nvSpPr>
          <p:spPr>
            <a:xfrm>
              <a:off x="2417687" y="5314439"/>
              <a:ext cx="4373730" cy="1734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659B30A-75A2-4F84-BEFB-A559B3FE270E}"/>
                </a:ext>
              </a:extLst>
            </p:cNvPr>
            <p:cNvSpPr/>
            <p:nvPr/>
          </p:nvSpPr>
          <p:spPr>
            <a:xfrm>
              <a:off x="1549155" y="6412997"/>
              <a:ext cx="2882282" cy="1734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688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0" y="6549"/>
            <a:ext cx="7886699" cy="60542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Notices (2/2)</a:t>
            </a:r>
            <a:endParaRPr lang="en-US" sz="2800" b="1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3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36B0FDB-5F82-4B18-8B2E-80ECBF69D58D}"/>
              </a:ext>
            </a:extLst>
          </p:cNvPr>
          <p:cNvSpPr txBox="1">
            <a:spLocks/>
          </p:cNvSpPr>
          <p:nvPr/>
        </p:nvSpPr>
        <p:spPr>
          <a:xfrm>
            <a:off x="210335" y="658032"/>
            <a:ext cx="8850299" cy="45089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C++ (check MFC guide in ftp)</a:t>
            </a:r>
          </a:p>
          <a:p>
            <a:pPr lvl="1"/>
            <a:r>
              <a:rPr lang="en-US" dirty="0"/>
              <a:t>OpenCV 3.3.1 (</a:t>
            </a:r>
            <a:r>
              <a:rPr lang="en-US" dirty="0">
                <a:hlinkClick r:id="rId3"/>
              </a:rPr>
              <a:t>https://opencv.org/release.html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Visual Studio 2015 (download  from </a:t>
            </a:r>
            <a:r>
              <a:rPr lang="en-US" dirty="0">
                <a:hlinkClick r:id="rId4"/>
              </a:rPr>
              <a:t>http://www.cc.ncku.edu.tw/download/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UI framework: MFC</a:t>
            </a:r>
          </a:p>
          <a:p>
            <a:r>
              <a:rPr lang="en-US" dirty="0"/>
              <a:t>Python</a:t>
            </a:r>
          </a:p>
          <a:p>
            <a:pPr lvl="1"/>
            <a:r>
              <a:rPr lang="en-US" altLang="zh-TW" dirty="0"/>
              <a:t>Python 3.7 (</a:t>
            </a:r>
            <a:r>
              <a:rPr lang="en-US" altLang="zh-TW" dirty="0">
                <a:hlinkClick r:id="rId5"/>
              </a:rPr>
              <a:t>https://www.python.org/downloads/</a:t>
            </a:r>
            <a:r>
              <a:rPr lang="en-US" altLang="zh-TW" dirty="0"/>
              <a:t>)</a:t>
            </a:r>
          </a:p>
          <a:p>
            <a:pPr lvl="1"/>
            <a:r>
              <a:rPr lang="en-US" dirty="0" err="1"/>
              <a:t>Tensorflow</a:t>
            </a:r>
            <a:r>
              <a:rPr lang="en-US" dirty="0"/>
              <a:t> 2.0 / </a:t>
            </a:r>
            <a:r>
              <a:rPr lang="en-US" dirty="0" err="1"/>
              <a:t>PyTorch</a:t>
            </a:r>
            <a:r>
              <a:rPr lang="en-US" dirty="0"/>
              <a:t> 1.3.0</a:t>
            </a:r>
          </a:p>
          <a:p>
            <a:pPr lvl="1"/>
            <a:r>
              <a:rPr lang="en-US" dirty="0" err="1"/>
              <a:t>opencv</a:t>
            </a:r>
            <a:r>
              <a:rPr lang="en-US" dirty="0"/>
              <a:t>-</a:t>
            </a:r>
            <a:r>
              <a:rPr lang="en-US" dirty="0" err="1"/>
              <a:t>contrib</a:t>
            </a:r>
            <a:r>
              <a:rPr lang="en-US" dirty="0"/>
              <a:t>-python (3.4.2.17)</a:t>
            </a:r>
          </a:p>
          <a:p>
            <a:pPr lvl="1"/>
            <a:r>
              <a:rPr lang="en-US" dirty="0"/>
              <a:t>Matplotlib 3.1.1</a:t>
            </a:r>
          </a:p>
          <a:p>
            <a:pPr lvl="1"/>
            <a:r>
              <a:rPr lang="en-US" dirty="0"/>
              <a:t>UI framework: pyqt5 (5.11.3)</a:t>
            </a:r>
          </a:p>
          <a:p>
            <a:pPr marL="13335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0" y="539280"/>
            <a:ext cx="8630289" cy="320969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Given: </a:t>
            </a:r>
            <a:r>
              <a:rPr lang="en-US" altLang="zh-TW" sz="1800" b="1" i="1" dirty="0">
                <a:latin typeface="Arial"/>
                <a:ea typeface="Arial"/>
                <a:cs typeface="Arial"/>
                <a:sym typeface="Arial"/>
              </a:rPr>
              <a:t>Contour.png </a:t>
            </a:r>
            <a:r>
              <a:rPr lang="en-US" altLang="zh-TW" sz="1800" i="1" dirty="0">
                <a:latin typeface="Arial"/>
                <a:ea typeface="Arial"/>
                <a:cs typeface="Arial"/>
                <a:sym typeface="Arial"/>
              </a:rPr>
              <a:t>image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US" altLang="zh-TW" sz="1800" dirty="0">
                <a:ea typeface="Arial"/>
                <a:cs typeface="Arial"/>
                <a:sym typeface="Arial"/>
              </a:rPr>
              <a:t>Q: Use OpenCV</a:t>
            </a:r>
            <a:r>
              <a:rPr lang="zh-TW" altLang="en-US" sz="1800" dirty="0">
                <a:ea typeface="Arial"/>
                <a:cs typeface="Arial"/>
                <a:sym typeface="Arial"/>
              </a:rPr>
              <a:t> </a:t>
            </a:r>
            <a:r>
              <a:rPr lang="en-US" altLang="zh-TW" sz="1800" dirty="0">
                <a:ea typeface="Arial"/>
                <a:cs typeface="Arial"/>
                <a:sym typeface="Arial"/>
              </a:rPr>
              <a:t>functions</a:t>
            </a:r>
            <a:r>
              <a:rPr lang="zh-TW" altLang="en-US" sz="1800" dirty="0">
                <a:ea typeface="Arial"/>
                <a:cs typeface="Arial"/>
                <a:sym typeface="Arial"/>
              </a:rPr>
              <a:t> </a:t>
            </a:r>
            <a:r>
              <a:rPr lang="en-US" altLang="zh-TW" sz="1800" dirty="0">
                <a:ea typeface="Arial"/>
                <a:cs typeface="Arial"/>
                <a:sym typeface="Arial"/>
              </a:rPr>
              <a:t>to find all the contours in the image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1800" dirty="0">
                <a:ea typeface="Arial"/>
                <a:cs typeface="Arial"/>
                <a:sym typeface="Arial"/>
              </a:rPr>
              <a:t>         1) Click button “4.1” to show image in the new window. Then draw the edges 	by red.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sz="1800" dirty="0">
              <a:ea typeface="Arial"/>
              <a:cs typeface="Arial"/>
              <a:sym typeface="Arial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US" altLang="zh-TW" sz="1800" dirty="0">
                <a:latin typeface="Arial"/>
                <a:ea typeface="Arial"/>
                <a:cs typeface="Arial"/>
                <a:sym typeface="Arial"/>
              </a:rPr>
              <a:t>Hint:</a:t>
            </a:r>
          </a:p>
          <a:p>
            <a:pPr marL="447675" lvl="1" indent="-180975">
              <a:lnSpc>
                <a:spcPct val="100000"/>
              </a:lnSpc>
              <a:spcBef>
                <a:spcPts val="0"/>
              </a:spcBef>
            </a:pPr>
            <a:r>
              <a:rPr lang="en-US" altLang="zh-TW" sz="1600" dirty="0"/>
              <a:t>Textbook Chapter 8, p. 234~241 </a:t>
            </a:r>
          </a:p>
          <a:p>
            <a:pPr marL="2667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altLang="zh-TW" dirty="0"/>
          </a:p>
        </p:txBody>
      </p:sp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7083211" y="6576081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30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Shape 159"/>
          <p:cNvSpPr txBox="1">
            <a:spLocks/>
          </p:cNvSpPr>
          <p:nvPr/>
        </p:nvSpPr>
        <p:spPr>
          <a:xfrm>
            <a:off x="-33640" y="85053"/>
            <a:ext cx="9192538" cy="4561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949054" indent="-1949054">
              <a:buSzPct val="25000"/>
            </a:pPr>
            <a:r>
              <a:rPr lang="en-US" altLang="zh-TW" sz="2800" b="1" dirty="0"/>
              <a:t>4.0 </a:t>
            </a:r>
            <a:r>
              <a:rPr lang="en-US" altLang="zh-TW" sz="2800" b="1" dirty="0">
                <a:latin typeface="Arial"/>
                <a:cs typeface="Arial"/>
                <a:sym typeface="Arial"/>
              </a:rPr>
              <a:t>Find Contour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altLang="en-US" sz="28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                           </a:t>
            </a:r>
            <a:r>
              <a:rPr lang="en-US" altLang="zh-TW" sz="2000" dirty="0"/>
              <a:t>(</a:t>
            </a:r>
            <a:r>
              <a:rPr lang="zh-CN" altLang="en-US" sz="2000" dirty="0"/>
              <a:t>出題：</a:t>
            </a:r>
            <a:r>
              <a:rPr lang="en-US" altLang="zh-CN" sz="2000" dirty="0"/>
              <a:t>Rex</a:t>
            </a:r>
            <a:r>
              <a:rPr lang="en-US" altLang="zh-TW" sz="2000" dirty="0"/>
              <a:t>)</a:t>
            </a:r>
          </a:p>
        </p:txBody>
      </p:sp>
      <p:pic>
        <p:nvPicPr>
          <p:cNvPr id="35" name="圖片 34"/>
          <p:cNvPicPr>
            <a:picLocks noChangeAspect="1"/>
          </p:cNvPicPr>
          <p:nvPr/>
        </p:nvPicPr>
        <p:blipFill rotWithShape="1">
          <a:blip r:embed="rId3"/>
          <a:srcRect t="6096" b="3074"/>
          <a:stretch/>
        </p:blipFill>
        <p:spPr>
          <a:xfrm>
            <a:off x="4868197" y="3030955"/>
            <a:ext cx="3795732" cy="276229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75" y="3030954"/>
            <a:ext cx="4063269" cy="2762291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4399023" y="4203201"/>
            <a:ext cx="385295" cy="2706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7373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0" y="539280"/>
            <a:ext cx="8630289" cy="320969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US" altLang="zh-TW" dirty="0">
                <a:ea typeface="Arial"/>
                <a:cs typeface="Arial"/>
                <a:sym typeface="Arial"/>
              </a:rPr>
              <a:t>A:</a:t>
            </a:r>
            <a:endParaRPr lang="en-US" altLang="zh-TW" sz="2400" dirty="0"/>
          </a:p>
        </p:txBody>
      </p:sp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7083211" y="6576081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31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Shape 159"/>
          <p:cNvSpPr txBox="1">
            <a:spLocks/>
          </p:cNvSpPr>
          <p:nvPr/>
        </p:nvSpPr>
        <p:spPr>
          <a:xfrm>
            <a:off x="-33640" y="85053"/>
            <a:ext cx="9192538" cy="4561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949054" indent="-1949054">
              <a:buSzPct val="25000"/>
            </a:pPr>
            <a:r>
              <a:rPr lang="en-US" altLang="zh-TW" sz="2800" b="1" dirty="0"/>
              <a:t>4.0 </a:t>
            </a:r>
            <a:r>
              <a:rPr lang="en-US" altLang="zh-TW" sz="2800" b="1" dirty="0">
                <a:latin typeface="Arial"/>
                <a:cs typeface="Arial"/>
                <a:sym typeface="Arial"/>
              </a:rPr>
              <a:t>Find Contour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TW" altLang="en-US" sz="28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TW" sz="2800" b="1" dirty="0"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                        </a:t>
            </a:r>
            <a:r>
              <a:rPr lang="en-US" altLang="zh-TW" sz="2000" dirty="0"/>
              <a:t>(</a:t>
            </a:r>
            <a:r>
              <a:rPr lang="zh-TW" altLang="en-US" sz="2000" dirty="0"/>
              <a:t>解</a:t>
            </a:r>
            <a:r>
              <a:rPr lang="zh-CN" altLang="en-US" sz="2000" dirty="0"/>
              <a:t>題：</a:t>
            </a:r>
            <a:r>
              <a:rPr lang="en-US" altLang="zh-CN" sz="2000" dirty="0"/>
              <a:t>Oran</a:t>
            </a:r>
            <a:r>
              <a:rPr lang="en-US" altLang="zh-TW" sz="2000" dirty="0"/>
              <a:t>)</a:t>
            </a: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847C87AB-71E9-4393-8022-19326B3A6DD3}"/>
              </a:ext>
            </a:extLst>
          </p:cNvPr>
          <p:cNvGrpSpPr/>
          <p:nvPr/>
        </p:nvGrpSpPr>
        <p:grpSpPr>
          <a:xfrm>
            <a:off x="130243" y="1122564"/>
            <a:ext cx="9010366" cy="5650383"/>
            <a:chOff x="0" y="172594"/>
            <a:chExt cx="9632511" cy="6313035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09B0275-0D9E-4BA9-A7AD-5CF380CE0155}"/>
                </a:ext>
              </a:extLst>
            </p:cNvPr>
            <p:cNvSpPr/>
            <p:nvPr/>
          </p:nvSpPr>
          <p:spPr>
            <a:xfrm>
              <a:off x="0" y="172594"/>
              <a:ext cx="9144000" cy="31393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008000"/>
                  </a:solidFill>
                  <a:latin typeface="Courier New" panose="02070309020205020404" pitchFamily="49" charset="0"/>
                </a:rPr>
                <a:t>import</a:t>
              </a:r>
              <a:r>
                <a:rPr lang="en-US" altLang="zh-CN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</a:t>
              </a:r>
              <a:r>
                <a:rPr lang="en-US" altLang="zh-CN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numpy</a:t>
              </a:r>
              <a:r>
                <a:rPr lang="en-US" altLang="zh-CN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</a:t>
              </a:r>
              <a:r>
                <a:rPr lang="en-US" altLang="zh-CN" dirty="0">
                  <a:solidFill>
                    <a:srgbClr val="008000"/>
                  </a:solidFill>
                  <a:latin typeface="Courier New" panose="02070309020205020404" pitchFamily="49" charset="0"/>
                </a:rPr>
                <a:t>as</a:t>
              </a:r>
              <a:r>
                <a:rPr lang="en-US" altLang="zh-CN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np</a:t>
              </a:r>
            </a:p>
            <a:p>
              <a:r>
                <a:rPr lang="en-US" altLang="zh-CN" dirty="0">
                  <a:solidFill>
                    <a:srgbClr val="008000"/>
                  </a:solidFill>
                  <a:latin typeface="Courier New" panose="02070309020205020404" pitchFamily="49" charset="0"/>
                </a:rPr>
                <a:t>import</a:t>
              </a:r>
              <a:r>
                <a:rPr lang="en-US" altLang="zh-CN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cv2 </a:t>
              </a:r>
              <a:r>
                <a:rPr lang="en-US" altLang="zh-CN" dirty="0">
                  <a:solidFill>
                    <a:srgbClr val="008000"/>
                  </a:solidFill>
                  <a:latin typeface="Courier New" panose="02070309020205020404" pitchFamily="49" charset="0"/>
                </a:rPr>
                <a:t>as</a:t>
              </a:r>
              <a:r>
                <a:rPr lang="en-US" altLang="zh-CN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cv</a:t>
              </a:r>
            </a:p>
            <a:p>
              <a:endParaRPr lang="en-US" altLang="zh-CN" dirty="0">
                <a:solidFill>
                  <a:srgbClr val="000000"/>
                </a:solidFill>
                <a:latin typeface="Courier New" panose="02070309020205020404" pitchFamily="49" charset="0"/>
              </a:endParaRPr>
            </a:p>
            <a:p>
              <a:r>
                <a:rPr lang="en-US" altLang="zh-CN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im</a:t>
              </a:r>
              <a:r>
                <a:rPr lang="en-US" altLang="zh-CN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= </a:t>
              </a:r>
              <a:r>
                <a:rPr lang="en-US" altLang="zh-CN" b="1" dirty="0">
                  <a:solidFill>
                    <a:srgbClr val="FF0000"/>
                  </a:solidFill>
                  <a:latin typeface="Courier New" panose="02070309020205020404" pitchFamily="49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cv.imread</a:t>
              </a:r>
              <a:r>
                <a:rPr lang="en-US" altLang="zh-CN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(</a:t>
              </a:r>
              <a:r>
                <a:rPr lang="en-US" altLang="zh-CN" dirty="0">
                  <a:solidFill>
                    <a:srgbClr val="002080"/>
                  </a:solidFill>
                  <a:latin typeface="Courier New" panose="02070309020205020404" pitchFamily="49" charset="0"/>
                </a:rPr>
                <a:t>'test.jpg’</a:t>
              </a:r>
              <a:r>
                <a:rPr lang="en-US" altLang="zh-CN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)</a:t>
              </a:r>
            </a:p>
            <a:p>
              <a:endParaRPr lang="en-US" altLang="zh-CN" dirty="0">
                <a:solidFill>
                  <a:srgbClr val="000000"/>
                </a:solidFill>
                <a:latin typeface="Courier New" panose="02070309020205020404" pitchFamily="49" charset="0"/>
              </a:endParaRPr>
            </a:p>
            <a:p>
              <a:r>
                <a:rPr lang="en-US" altLang="zh-CN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imgray</a:t>
              </a:r>
              <a:r>
                <a:rPr lang="en-US" altLang="zh-CN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 = </a:t>
              </a:r>
              <a:r>
                <a:rPr lang="en-US" altLang="zh-CN" b="1" dirty="0">
                  <a:solidFill>
                    <a:srgbClr val="FF0000"/>
                  </a:solidFill>
                  <a:latin typeface="Courier New" panose="02070309020205020404" pitchFamily="49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cv.cvtColor</a:t>
              </a:r>
              <a:r>
                <a:rPr lang="en-US" altLang="zh-CN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(</a:t>
              </a:r>
              <a:r>
                <a:rPr lang="en-US" altLang="zh-CN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im</a:t>
              </a:r>
              <a:r>
                <a:rPr lang="en-US" altLang="zh-CN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, cv.COLOR_BGR2GRAY)</a:t>
              </a:r>
            </a:p>
            <a:p>
              <a:endParaRPr lang="en-US" altLang="zh-CN" dirty="0">
                <a:solidFill>
                  <a:srgbClr val="000000"/>
                </a:solidFill>
                <a:latin typeface="Courier New" panose="02070309020205020404" pitchFamily="49" charset="0"/>
              </a:endParaRPr>
            </a:p>
            <a:p>
              <a:r>
                <a:rPr lang="en-US" altLang="zh-CN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ret, thresh = </a:t>
              </a:r>
              <a:r>
                <a:rPr lang="en-US" altLang="zh-CN" b="1" dirty="0">
                  <a:solidFill>
                    <a:srgbClr val="FF0000"/>
                  </a:solidFill>
                  <a:latin typeface="Courier New" panose="02070309020205020404" pitchFamily="49" charset="0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cv.threshold</a:t>
              </a:r>
              <a:r>
                <a:rPr lang="en-US" altLang="zh-CN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(</a:t>
              </a:r>
              <a:r>
                <a:rPr lang="en-US" altLang="zh-CN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imgray</a:t>
              </a:r>
              <a:r>
                <a:rPr lang="en-US" altLang="zh-CN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, 127, 255, 0)</a:t>
              </a:r>
            </a:p>
            <a:p>
              <a:endParaRPr lang="en-US" altLang="zh-CN" dirty="0">
                <a:solidFill>
                  <a:srgbClr val="000000"/>
                </a:solidFill>
                <a:latin typeface="Courier New" panose="02070309020205020404" pitchFamily="49" charset="0"/>
              </a:endParaRPr>
            </a:p>
            <a:p>
              <a:r>
                <a:rPr lang="en-US" altLang="zh-CN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contours, hierarchy = </a:t>
              </a:r>
              <a:r>
                <a:rPr lang="en-US" altLang="zh-CN" b="1" dirty="0">
                  <a:solidFill>
                    <a:srgbClr val="FF0000"/>
                  </a:solidFill>
                  <a:latin typeface="Courier New" panose="02070309020205020404" pitchFamily="49" charset="0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cv.findContours</a:t>
              </a:r>
              <a:r>
                <a:rPr lang="en-US" altLang="zh-CN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(thresh, </a:t>
              </a:r>
            </a:p>
            <a:p>
              <a:r>
                <a:rPr lang="en-US" altLang="zh-CN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cv.RETR_TREE</a:t>
              </a:r>
              <a:r>
                <a:rPr lang="en-US" altLang="zh-CN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, </a:t>
              </a:r>
              <a:r>
                <a:rPr lang="en-US" altLang="zh-CN" dirty="0" err="1">
                  <a:solidFill>
                    <a:srgbClr val="000000"/>
                  </a:solidFill>
                  <a:latin typeface="Courier New" panose="02070309020205020404" pitchFamily="49" charset="0"/>
                </a:rPr>
                <a:t>cv.CHAIN_APPROX_SIMPLE</a:t>
              </a:r>
              <a:r>
                <a:rPr lang="en-US" altLang="zh-CN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)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00CCC087-9558-4698-8036-ABE852C2B70D}"/>
                </a:ext>
              </a:extLst>
            </p:cNvPr>
            <p:cNvSpPr/>
            <p:nvPr/>
          </p:nvSpPr>
          <p:spPr>
            <a:xfrm>
              <a:off x="3351805" y="914428"/>
              <a:ext cx="1001806" cy="26221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黑体" panose="02010609060101010101" pitchFamily="49" charset="-122"/>
                  <a:ea typeface="黑体" panose="02010609060101010101" pitchFamily="49" charset="-122"/>
                </a:rPr>
                <a:t>讀取圖片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2C3EBAB-39D4-450E-AB8D-7A9A0B3D85A4}"/>
                </a:ext>
              </a:extLst>
            </p:cNvPr>
            <p:cNvSpPr/>
            <p:nvPr/>
          </p:nvSpPr>
          <p:spPr>
            <a:xfrm>
              <a:off x="5520766" y="1406001"/>
              <a:ext cx="2906805" cy="26221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黑体" panose="02010609060101010101" pitchFamily="49" charset="-122"/>
                  <a:ea typeface="黑体" panose="02010609060101010101" pitchFamily="49" charset="-122"/>
                </a:rPr>
                <a:t>轉換為灰度圖（颜色空间转换函数）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3C7F4E7-7113-42C0-AE77-A2787363A032}"/>
                </a:ext>
              </a:extLst>
            </p:cNvPr>
            <p:cNvSpPr/>
            <p:nvPr/>
          </p:nvSpPr>
          <p:spPr>
            <a:xfrm>
              <a:off x="5520766" y="1873776"/>
              <a:ext cx="4111745" cy="37562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黑体" panose="02010609060101010101" pitchFamily="49" charset="-122"/>
                  <a:ea typeface="黑体" panose="02010609060101010101" pitchFamily="49" charset="-122"/>
                </a:rPr>
                <a:t>对灰度图像进行阈值操作得到二值图像（二值化函數）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940A4E3-B69D-4213-B681-420E6690E50A}"/>
                </a:ext>
              </a:extLst>
            </p:cNvPr>
            <p:cNvSpPr/>
            <p:nvPr/>
          </p:nvSpPr>
          <p:spPr>
            <a:xfrm>
              <a:off x="5520766" y="2404530"/>
              <a:ext cx="2837328" cy="26221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latin typeface="黑体" panose="02010609060101010101" pitchFamily="49" charset="-122"/>
                  <a:ea typeface="黑体" panose="02010609060101010101" pitchFamily="49" charset="-122"/>
                </a:rPr>
                <a:t>對二值圖像操作得到輪廓的點陣</a:t>
              </a:r>
              <a:endParaRPr lang="en-US" altLang="zh-CN" sz="12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14" name="图片 12">
              <a:extLst>
                <a:ext uri="{FF2B5EF4-FFF2-40B4-BE49-F238E27FC236}">
                  <a16:creationId xmlns:a16="http://schemas.microsoft.com/office/drawing/2014/main" id="{33FB6545-7A22-4998-B235-440C26E64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" y="3346308"/>
              <a:ext cx="9144000" cy="31393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5559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7083211" y="6576081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zh-TW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32</a:t>
            </a:fld>
            <a:endParaRPr lang="zh-TW" altLang="en-US" sz="9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Shape 159"/>
          <p:cNvSpPr txBox="1">
            <a:spLocks/>
          </p:cNvSpPr>
          <p:nvPr/>
        </p:nvSpPr>
        <p:spPr>
          <a:xfrm>
            <a:off x="-33640" y="85053"/>
            <a:ext cx="9192538" cy="4561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949054" indent="-1949054">
              <a:buSzPct val="25000"/>
            </a:pPr>
            <a:r>
              <a:rPr lang="en-US" altLang="zh-TW" sz="2800" b="1" dirty="0"/>
              <a:t>5.0 Train Cifar-10 Classifier Using LeNet-5</a:t>
            </a:r>
            <a:r>
              <a:rPr lang="en-US" altLang="zh-TW" sz="2800" b="1" dirty="0">
                <a:latin typeface="Arial"/>
                <a:cs typeface="Arial"/>
                <a:sym typeface="Arial"/>
              </a:rPr>
              <a:t> </a:t>
            </a:r>
            <a:r>
              <a:rPr lang="en-US" altLang="zh-TW" sz="2800" dirty="0"/>
              <a:t>(</a:t>
            </a:r>
            <a:r>
              <a:rPr lang="zh-CN" altLang="en-US" sz="2800" dirty="0"/>
              <a:t>出題：</a:t>
            </a:r>
            <a:r>
              <a:rPr lang="en-US" altLang="zh-CN" sz="2800" dirty="0"/>
              <a:t>Michael</a:t>
            </a:r>
            <a:r>
              <a:rPr lang="en-US" altLang="zh-TW" sz="2800" dirty="0"/>
              <a:t>)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F00E1AD3-C370-465A-9CB5-79ECC7D00A40}"/>
              </a:ext>
            </a:extLst>
          </p:cNvPr>
          <p:cNvSpPr txBox="1">
            <a:spLocks/>
          </p:cNvSpPr>
          <p:nvPr/>
        </p:nvSpPr>
        <p:spPr>
          <a:xfrm>
            <a:off x="220298" y="2995748"/>
            <a:ext cx="8703401" cy="36401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69875" indent="-269875">
              <a:buFont typeface="+mj-lt"/>
              <a:buAutoNum type="arabicPeriod"/>
            </a:pP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Learn to construct LeNet-5 and train it by using data Cifar-10.</a:t>
            </a:r>
          </a:p>
          <a:p>
            <a:pPr marL="269875" indent="-269875">
              <a:buFont typeface="+mj-lt"/>
              <a:buAutoNum type="arabicPeriod"/>
            </a:pP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Environment Requirement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Python 3.7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Tensorflow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 2.0 / </a:t>
            </a:r>
            <a:r>
              <a:rPr lang="en-US" altLang="zh-TW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PyTorch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 1.3.0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opencv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altLang="zh-TW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contrib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-python 3.4.2.17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Matplotlib 3.1.1</a:t>
            </a:r>
          </a:p>
          <a:p>
            <a:pPr marL="269875" indent="-269875">
              <a:buFont typeface="+mj-lt"/>
              <a:buAutoNum type="arabicPeriod"/>
            </a:pPr>
            <a:r>
              <a:rPr lang="en-US" altLang="zh-TW" sz="2400" dirty="0">
                <a:latin typeface="Calibri" panose="020F0502020204030204" pitchFamily="34" charset="0"/>
                <a:cs typeface="Calibri" panose="020F0502020204030204" pitchFamily="34" charset="0"/>
              </a:rPr>
              <a:t>Reference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Gradient-Based Learning Applied to Document Recognition</a:t>
            </a:r>
            <a:b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</a:b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(http://yann.lecun.com/exdb/publis/pdf/lecun-01a.pdf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) (</a:t>
            </a:r>
            <a:r>
              <a:rPr lang="en-US" altLang="zh-TW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LeNet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539750" lvl="1" indent="-269875">
              <a:buFont typeface="+mj-lt"/>
              <a:buAutoNum type="arabicParenR"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Cifar-10 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(https://www.cs.toronto.edu/~kriz/cifar.html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/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8FF21AC-C1B2-4866-97D9-8B0000F7E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298" y="688611"/>
            <a:ext cx="7465403" cy="218443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1478D2D-924A-4AB5-AAE6-5C98532193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3051" y="3429000"/>
            <a:ext cx="2470648" cy="208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799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ACD681-401A-4EA8-999D-BC1D39750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96089"/>
            <a:ext cx="8534399" cy="5286104"/>
          </a:xfrm>
        </p:spPr>
        <p:txBody>
          <a:bodyPr>
            <a:normAutofit/>
          </a:bodyPr>
          <a:lstStyle/>
          <a:p>
            <a:pPr marL="444500" indent="-444500">
              <a:buNone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5.1	Load Cifar-10 training dataset and randomly show </a:t>
            </a:r>
            <a:r>
              <a:rPr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 images and labels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 respectively. (10%)</a:t>
            </a:r>
          </a:p>
          <a:p>
            <a:pPr marL="0" indent="0"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None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5.2 	Print out training hyperparameters (batch size, learning rate, optimizer). (10%)</a:t>
            </a:r>
          </a:p>
          <a:p>
            <a:pPr marL="0" indent="0"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None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5.3	Train 1 epoch from initial status and </a:t>
            </a:r>
            <a:r>
              <a:rPr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show training loss at the end of the epoch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. (10%)</a:t>
            </a:r>
          </a:p>
          <a:p>
            <a:pPr marL="0" indent="0"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圖片 4" descr="一張含有 窗戶, 坐, 城市, 公車 的圖片&#10;&#10;自動產生的描述">
            <a:extLst>
              <a:ext uri="{FF2B5EF4-FFF2-40B4-BE49-F238E27FC236}">
                <a16:creationId xmlns:a16="http://schemas.microsoft.com/office/drawing/2014/main" id="{2279B59A-C3B8-4B52-AFAE-FCA29951A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244" y="953586"/>
            <a:ext cx="6409509" cy="1602377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913A19DF-57BD-446B-8F79-A0CEA4E86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874" y="3336245"/>
            <a:ext cx="2072642" cy="83892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EFD44CF-15F2-44E8-B98B-FC539A2A4DED}"/>
              </a:ext>
            </a:extLst>
          </p:cNvPr>
          <p:cNvSpPr txBox="1"/>
          <p:nvPr/>
        </p:nvSpPr>
        <p:spPr>
          <a:xfrm>
            <a:off x="844729" y="2536369"/>
            <a:ext cx="7794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Label:                 cat                                ship                                   </a:t>
            </a:r>
            <a:r>
              <a:rPr lang="en-US" altLang="zh-TW" dirty="0" err="1">
                <a:latin typeface="Calibri" panose="020F0502020204030204" pitchFamily="34" charset="0"/>
                <a:cs typeface="Calibri" panose="020F0502020204030204" pitchFamily="34" charset="0"/>
              </a:rPr>
              <a:t>ship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airplane                   …         </a:t>
            </a:r>
            <a:endParaRPr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圖片 6" descr="一張含有 鳥 的圖片&#10;&#10;自動產生的描述">
            <a:extLst>
              <a:ext uri="{FF2B5EF4-FFF2-40B4-BE49-F238E27FC236}">
                <a16:creationId xmlns:a16="http://schemas.microsoft.com/office/drawing/2014/main" id="{D1EF7664-9565-461F-BEC4-97BC3532B9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90"/>
          <a:stretch/>
        </p:blipFill>
        <p:spPr>
          <a:xfrm>
            <a:off x="3019894" y="4537890"/>
            <a:ext cx="3104211" cy="208860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501D964-3C01-4E32-9536-0B91821F13D1}"/>
              </a:ext>
            </a:extLst>
          </p:cNvPr>
          <p:cNvSpPr txBox="1"/>
          <p:nvPr/>
        </p:nvSpPr>
        <p:spPr>
          <a:xfrm>
            <a:off x="5924283" y="5243638"/>
            <a:ext cx="2323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(Record loss per iteration)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2B350A3-4E0F-4DFE-9C4A-5FEFA4277B05}"/>
              </a:ext>
            </a:extLst>
          </p:cNvPr>
          <p:cNvSpPr txBox="1"/>
          <p:nvPr/>
        </p:nvSpPr>
        <p:spPr>
          <a:xfrm>
            <a:off x="7955279" y="1570108"/>
            <a:ext cx="478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05754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66E1247D-31D5-4D89-83F2-C0820B7876E6}"/>
              </a:ext>
            </a:extLst>
          </p:cNvPr>
          <p:cNvSpPr txBox="1">
            <a:spLocks/>
          </p:cNvSpPr>
          <p:nvPr/>
        </p:nvSpPr>
        <p:spPr>
          <a:xfrm>
            <a:off x="304800" y="272138"/>
            <a:ext cx="8534399" cy="6241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4500" indent="-444500">
              <a:buFont typeface="Arial" panose="020B0604020202020204" pitchFamily="34" charset="0"/>
              <a:buNone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5.4	Train your model at least 50 epochs </a:t>
            </a:r>
            <a:r>
              <a:rPr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your own computer</a:t>
            </a: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, save your model and take a screenshot of your training loss and accuracy. (10%)</a:t>
            </a: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endParaRPr lang="en-US" altLang="zh-TW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44500" indent="-444500">
              <a:buFont typeface="Arial" panose="020B0604020202020204" pitchFamily="34" charset="0"/>
              <a:buNone/>
            </a:pPr>
            <a:r>
              <a:rPr lang="en-US" altLang="zh-TW" sz="2000" dirty="0">
                <a:latin typeface="Calibri" panose="020F0502020204030204" pitchFamily="34" charset="0"/>
                <a:cs typeface="Calibri" panose="020F0502020204030204" pitchFamily="34" charset="0"/>
              </a:rPr>
              <a:t>5.5	Load your model trained at 5.4.  Let us choose one test image from Cifar-10 test images. Then inference the image, show image and estimate this test image. (10%)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E2EE2EE-78C4-4CEF-9EFC-77E989F52C11}"/>
              </a:ext>
            </a:extLst>
          </p:cNvPr>
          <p:cNvSpPr txBox="1"/>
          <p:nvPr/>
        </p:nvSpPr>
        <p:spPr>
          <a:xfrm>
            <a:off x="5863324" y="1840199"/>
            <a:ext cx="2975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(Record accuracy/loss per epoch)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03EC6B2-C541-41B5-AF73-51E26C97C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793" y="4274368"/>
            <a:ext cx="2086266" cy="695422"/>
          </a:xfrm>
          <a:prstGeom prst="rect">
            <a:avLst/>
          </a:prstGeom>
        </p:spPr>
      </p:pic>
      <p:pic>
        <p:nvPicPr>
          <p:cNvPr id="9" name="圖片 8" descr="一張含有 朦朧, 相片, 黑色, 貓 的圖片&#10;&#10;自動產生的描述">
            <a:extLst>
              <a:ext uri="{FF2B5EF4-FFF2-40B4-BE49-F238E27FC236}">
                <a16:creationId xmlns:a16="http://schemas.microsoft.com/office/drawing/2014/main" id="{33630B86-1794-4333-9CD8-F3CE29B41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67" y="4274368"/>
            <a:ext cx="1890998" cy="1890998"/>
          </a:xfrm>
          <a:prstGeom prst="rect">
            <a:avLst/>
          </a:prstGeom>
        </p:spPr>
      </p:pic>
      <p:pic>
        <p:nvPicPr>
          <p:cNvPr id="11" name="圖片 10" descr="一張含有 螢幕擷取畫面 的圖片&#10;&#10;自動產生的描述">
            <a:extLst>
              <a:ext uri="{FF2B5EF4-FFF2-40B4-BE49-F238E27FC236}">
                <a16:creationId xmlns:a16="http://schemas.microsoft.com/office/drawing/2014/main" id="{5BEDC731-D9DA-4F6F-9DE3-CDB37B3246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273" y="4090697"/>
            <a:ext cx="3196052" cy="2397039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 flipH="1">
            <a:off x="3419274" y="6333847"/>
            <a:ext cx="1195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 image</a:t>
            </a:r>
          </a:p>
        </p:txBody>
      </p:sp>
      <p:sp>
        <p:nvSpPr>
          <p:cNvPr id="10" name="文字方塊 9"/>
          <p:cNvSpPr txBox="1"/>
          <p:nvPr/>
        </p:nvSpPr>
        <p:spPr>
          <a:xfrm flipH="1">
            <a:off x="5927863" y="6397125"/>
            <a:ext cx="1612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Estimation result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8A5257AC-AA9D-4561-A70A-B4353AB30EAF}"/>
              </a:ext>
            </a:extLst>
          </p:cNvPr>
          <p:cNvGrpSpPr/>
          <p:nvPr/>
        </p:nvGrpSpPr>
        <p:grpSpPr>
          <a:xfrm>
            <a:off x="2747273" y="964333"/>
            <a:ext cx="3000665" cy="2250498"/>
            <a:chOff x="2927198" y="884227"/>
            <a:chExt cx="3000665" cy="2250498"/>
          </a:xfrm>
        </p:grpSpPr>
        <p:pic>
          <p:nvPicPr>
            <p:cNvPr id="5" name="圖片 4" descr="一張含有 地圖 的圖片&#10;&#10;自動產生的描述">
              <a:extLst>
                <a:ext uri="{FF2B5EF4-FFF2-40B4-BE49-F238E27FC236}">
                  <a16:creationId xmlns:a16="http://schemas.microsoft.com/office/drawing/2014/main" id="{145A6483-9B90-4D08-8155-0B23A42875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7198" y="884227"/>
              <a:ext cx="3000665" cy="2250498"/>
            </a:xfrm>
            <a:prstGeom prst="rect">
              <a:avLst/>
            </a:prstGeom>
          </p:spPr>
        </p:pic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24AA0BA6-EDF4-40EC-A0A0-D1E227221B80}"/>
                </a:ext>
              </a:extLst>
            </p:cNvPr>
            <p:cNvSpPr/>
            <p:nvPr/>
          </p:nvSpPr>
          <p:spPr>
            <a:xfrm>
              <a:off x="3568822" y="1427651"/>
              <a:ext cx="2041863" cy="19530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82170D92-B819-42F1-BE83-ECF7477B219F}"/>
                </a:ext>
              </a:extLst>
            </p:cNvPr>
            <p:cNvSpPr/>
            <p:nvPr/>
          </p:nvSpPr>
          <p:spPr>
            <a:xfrm rot="1783318" flipV="1">
              <a:off x="3425316" y="1419658"/>
              <a:ext cx="45719" cy="4066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0319916-4100-4505-82A2-43EFB5276132}"/>
                </a:ext>
              </a:extLst>
            </p:cNvPr>
            <p:cNvSpPr/>
            <p:nvPr/>
          </p:nvSpPr>
          <p:spPr>
            <a:xfrm>
              <a:off x="3526987" y="1525305"/>
              <a:ext cx="83670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C4F25F62-26A7-470A-8BB6-C5A1CC8D4D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7100" y="1525306"/>
              <a:ext cx="72244" cy="1106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E432D727-C0DD-47AF-AA75-34B5C729D7C0}"/>
                </a:ext>
              </a:extLst>
            </p:cNvPr>
            <p:cNvSpPr/>
            <p:nvPr/>
          </p:nvSpPr>
          <p:spPr>
            <a:xfrm>
              <a:off x="4962665" y="1660691"/>
              <a:ext cx="648020" cy="2595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82745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TW" b="1" dirty="0"/>
              <a:t>5.0 Train Cifar-10 Classifier Using LeNet-5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Libraries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sz="2400" dirty="0"/>
              <a:t>tensorflow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sz="2400" dirty="0"/>
              <a:t>tensorflow_datasets</a:t>
            </a:r>
          </a:p>
          <a:p>
            <a:pPr marL="1371600" lvl="2" indent="-514350"/>
            <a:r>
              <a:rPr lang="en-US" altLang="zh-TW" sz="2000" dirty="0"/>
              <a:t>Automatic download and load dataset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sz="2400" dirty="0" err="1"/>
              <a:t>opencv</a:t>
            </a:r>
            <a:r>
              <a:rPr lang="en-US" altLang="zh-TW" sz="2400" dirty="0"/>
              <a:t>-python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sz="2400" dirty="0" err="1"/>
              <a:t>matplotlib</a:t>
            </a:r>
            <a:endParaRPr lang="en-US" altLang="zh-TW" sz="2400" dirty="0"/>
          </a:p>
          <a:p>
            <a:pPr marL="1371600" lvl="2" indent="-514350"/>
            <a:r>
              <a:rPr lang="en-US" altLang="zh-TW" sz="2000" dirty="0"/>
              <a:t>Plot line chart and histogram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sz="2400" dirty="0"/>
              <a:t>Pyqt5</a:t>
            </a:r>
          </a:p>
          <a:p>
            <a:pPr marL="1371600" lvl="2" indent="-514350"/>
            <a:r>
              <a:rPr lang="en-US" altLang="zh-TW" sz="2000" dirty="0"/>
              <a:t>GUI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altLang="zh-TW" sz="2400" dirty="0"/>
              <a:t>(optional) </a:t>
            </a:r>
            <a:r>
              <a:rPr lang="en-US" altLang="zh-TW" sz="2400" dirty="0" err="1"/>
              <a:t>absl</a:t>
            </a:r>
            <a:endParaRPr lang="en-US" altLang="zh-TW" sz="2400" dirty="0"/>
          </a:p>
          <a:p>
            <a:pPr marL="1371600" lvl="2" indent="-514350"/>
            <a:r>
              <a:rPr lang="en-US" altLang="zh-TW" sz="2000" dirty="0"/>
              <a:t>Command line arguments parsing</a:t>
            </a:r>
            <a:endParaRPr lang="zh-TW" altLang="en-US" sz="20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198C0FF-806B-4159-A1F5-2BE7A1B2A22C}"/>
              </a:ext>
            </a:extLst>
          </p:cNvPr>
          <p:cNvSpPr/>
          <p:nvPr/>
        </p:nvSpPr>
        <p:spPr>
          <a:xfrm>
            <a:off x="7377170" y="97826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(</a:t>
            </a:r>
            <a:r>
              <a:rPr lang="zh-TW" altLang="en-US" sz="2000" dirty="0"/>
              <a:t>解</a:t>
            </a:r>
            <a:r>
              <a:rPr lang="zh-CN" altLang="en-US" sz="2000" dirty="0"/>
              <a:t>題：</a:t>
            </a:r>
            <a:r>
              <a:rPr lang="en-US" altLang="zh-CN" sz="2000" dirty="0"/>
              <a:t>Kevin</a:t>
            </a:r>
            <a:r>
              <a:rPr lang="en-US" altLang="zh-TW" sz="2000" dirty="0"/>
              <a:t>)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389390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86428"/>
            <a:ext cx="9144000" cy="622679"/>
          </a:xfrm>
        </p:spPr>
        <p:txBody>
          <a:bodyPr>
            <a:noAutofit/>
          </a:bodyPr>
          <a:lstStyle/>
          <a:p>
            <a:pPr algn="l"/>
            <a:r>
              <a:rPr lang="en-US" altLang="zh-TW" b="1" dirty="0"/>
              <a:t>5.1 Load Cifar-10 training dataset and randomly show 10 images and labels respectively (10%) (1/3)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12775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1600" b="0" dirty="0">
                <a:solidFill>
                  <a:srgbClr val="C586C0"/>
                </a:solidFill>
                <a:effectLst/>
                <a:latin typeface="Consolas"/>
              </a:rPr>
              <a:t>import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 tensorflow_datasets </a:t>
            </a:r>
            <a:r>
              <a:rPr lang="en-US" altLang="zh-TW" sz="1600" b="0" dirty="0">
                <a:solidFill>
                  <a:srgbClr val="C586C0"/>
                </a:solidFill>
                <a:effectLst/>
                <a:latin typeface="Consolas"/>
              </a:rPr>
              <a:t>as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 </a:t>
            </a:r>
            <a:r>
              <a:rPr lang="en-US" altLang="zh-TW" sz="1600" b="0" dirty="0" err="1">
                <a:solidFill>
                  <a:srgbClr val="D4D4D4"/>
                </a:solidFill>
                <a:effectLst/>
                <a:latin typeface="Consolas"/>
              </a:rPr>
              <a:t>tfds</a:t>
            </a:r>
            <a:endParaRPr lang="en-US" altLang="zh-TW" sz="1600" b="0" dirty="0">
              <a:solidFill>
                <a:srgbClr val="D4D4D4"/>
              </a:solidFill>
              <a:effectLst/>
              <a:latin typeface="Consolas"/>
            </a:endParaRPr>
          </a:p>
          <a:p>
            <a:pPr marL="0" indent="0">
              <a:buNone/>
            </a:pPr>
            <a:endParaRPr lang="en-US" altLang="zh-TW" sz="1600" b="0" dirty="0">
              <a:solidFill>
                <a:srgbClr val="D4D4D4"/>
              </a:solidFill>
              <a:effectLst/>
              <a:latin typeface="Consolas"/>
            </a:endParaRPr>
          </a:p>
          <a:p>
            <a:pPr marL="0" indent="0">
              <a:buNone/>
            </a:pP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ds = </a:t>
            </a:r>
            <a:r>
              <a:rPr lang="en-US" altLang="zh-TW" sz="1600" b="0" dirty="0" err="1">
                <a:solidFill>
                  <a:srgbClr val="D4D4D4"/>
                </a:solidFill>
                <a:effectLst/>
                <a:latin typeface="Consolas"/>
              </a:rPr>
              <a:t>tfds.load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/>
              </a:rPr>
              <a:t>'cifar10'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, </a:t>
            </a:r>
            <a:r>
              <a:rPr lang="en-US" altLang="zh-TW" sz="1600" b="0" dirty="0" err="1">
                <a:solidFill>
                  <a:srgbClr val="9CDCFE"/>
                </a:solidFill>
                <a:effectLst/>
                <a:latin typeface="Consolas"/>
              </a:rPr>
              <a:t>in_memory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=</a:t>
            </a:r>
            <a:r>
              <a:rPr lang="en-US" altLang="zh-TW" sz="1600" b="0" dirty="0">
                <a:solidFill>
                  <a:srgbClr val="569CD6"/>
                </a:solidFill>
                <a:effectLst/>
                <a:latin typeface="Consolas"/>
              </a:rPr>
              <a:t>True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, </a:t>
            </a:r>
            <a:r>
              <a:rPr lang="en-US" altLang="zh-TW" sz="1600" b="0" dirty="0" err="1">
                <a:solidFill>
                  <a:srgbClr val="9CDCFE"/>
                </a:solidFill>
                <a:effectLst/>
                <a:latin typeface="Consolas"/>
              </a:rPr>
              <a:t>as_supervised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=</a:t>
            </a:r>
            <a:r>
              <a:rPr lang="en-US" altLang="zh-TW" sz="1600" b="0" dirty="0">
                <a:solidFill>
                  <a:srgbClr val="569CD6"/>
                </a:solidFill>
                <a:effectLst/>
                <a:latin typeface="Consolas"/>
              </a:rPr>
              <a:t>True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)</a:t>
            </a:r>
          </a:p>
          <a:p>
            <a:pPr marL="0" indent="0">
              <a:buNone/>
            </a:pPr>
            <a:b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</a:br>
            <a:r>
              <a:rPr lang="en-US" altLang="zh-TW" sz="1600" b="0" dirty="0" err="1">
                <a:solidFill>
                  <a:srgbClr val="D4D4D4"/>
                </a:solidFill>
                <a:effectLst/>
                <a:latin typeface="Consolas"/>
              </a:rPr>
              <a:t>train_data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, </a:t>
            </a:r>
            <a:r>
              <a:rPr lang="en-US" altLang="zh-TW" sz="1600" b="0" dirty="0" err="1">
                <a:solidFill>
                  <a:srgbClr val="D4D4D4"/>
                </a:solidFill>
                <a:effectLst/>
                <a:latin typeface="Consolas"/>
              </a:rPr>
              <a:t>test_data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 = ds[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/>
              </a:rPr>
              <a:t>'train'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], ds[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/>
              </a:rPr>
              <a:t>'test'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]</a:t>
            </a:r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457200" y="5589240"/>
            <a:ext cx="8229600" cy="87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457200" y="3638128"/>
            <a:ext cx="8229600" cy="2671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800" b="1" dirty="0">
                <a:latin typeface="Consolas" panose="020B0609020204030204" pitchFamily="49" charset="0"/>
                <a:cs typeface="Courier New" panose="02070309020205020404" pitchFamily="49" charset="0"/>
              </a:rPr>
              <a:t>Description:</a:t>
            </a:r>
          </a:p>
          <a:p>
            <a:pPr marL="0" indent="0">
              <a:buNone/>
            </a:pPr>
            <a:r>
              <a:rPr lang="en-US" altLang="zh-TW" sz="1800" dirty="0"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altLang="zh-TW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tfds.load</a:t>
            </a:r>
            <a:r>
              <a:rPr lang="en-US" altLang="zh-TW" sz="1800" dirty="0">
                <a:latin typeface="Consolas" panose="020B0609020204030204" pitchFamily="49" charset="0"/>
                <a:cs typeface="Courier New" panose="02070309020205020404" pitchFamily="49" charset="0"/>
              </a:rPr>
              <a:t>(name, ...)</a:t>
            </a:r>
          </a:p>
          <a:p>
            <a:pPr marL="0" indent="0">
              <a:buNone/>
            </a:pPr>
            <a:r>
              <a:rPr lang="en-US" altLang="zh-TW" sz="1800" dirty="0">
                <a:latin typeface="Consolas" panose="020B0609020204030204" pitchFamily="49" charset="0"/>
                <a:cs typeface="Courier New" panose="02070309020205020404" pitchFamily="49" charset="0"/>
              </a:rPr>
              <a:t>    - Loads the named dataset into a </a:t>
            </a:r>
            <a:r>
              <a:rPr lang="en-US" altLang="zh-TW" sz="1800" dirty="0" err="1">
                <a:latin typeface="Consolas" panose="020B0609020204030204" pitchFamily="49" charset="0"/>
                <a:cs typeface="Courier New" panose="02070309020205020404" pitchFamily="49" charset="0"/>
              </a:rPr>
              <a:t>tf.data.Dataset</a:t>
            </a:r>
            <a:endParaRPr lang="en-US" altLang="zh-TW" sz="18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altLang="zh-TW" sz="1800" b="1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TW" sz="1800" b="1" dirty="0">
                <a:latin typeface="Consolas" panose="020B0609020204030204" pitchFamily="49" charset="0"/>
                <a:cs typeface="Courier New" panose="02070309020205020404" pitchFamily="49" charset="0"/>
              </a:rPr>
              <a:t>Reference:</a:t>
            </a:r>
          </a:p>
          <a:p>
            <a:pPr marL="0" indent="0">
              <a:buNone/>
            </a:pPr>
            <a:r>
              <a:rPr lang="en-US" altLang="zh-TW" sz="1800" dirty="0">
                <a:latin typeface="Consolas" panose="020B0609020204030204" pitchFamily="49" charset="0"/>
                <a:hlinkClick r:id="rId2"/>
              </a:rPr>
              <a:t>https://www.tensorflow.org/datasets/api_docs/python/tfds</a:t>
            </a:r>
            <a:endParaRPr lang="en-US" altLang="zh-TW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1800" dirty="0">
                <a:latin typeface="Consolas" panose="020B0609020204030204" pitchFamily="49" charset="0"/>
                <a:hlinkClick r:id="rId3"/>
              </a:rPr>
              <a:t>https://www.tensorflow.org/api_docs/python/tf/data/Dataset#map</a:t>
            </a:r>
            <a:endParaRPr lang="en-US" altLang="zh-TW" sz="1800" dirty="0"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055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86428"/>
            <a:ext cx="9144000" cy="622679"/>
          </a:xfrm>
        </p:spPr>
        <p:txBody>
          <a:bodyPr>
            <a:noAutofit/>
          </a:bodyPr>
          <a:lstStyle/>
          <a:p>
            <a:pPr algn="l"/>
            <a:r>
              <a:rPr lang="en-US" altLang="zh-TW" b="1" dirty="0"/>
              <a:t>5.1 Load Cifar-10 training dataset and randomly show 10 images and labels respectively (10%) (2/3)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2592288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TW" sz="1600" b="0" dirty="0">
                <a:solidFill>
                  <a:srgbClr val="C586C0"/>
                </a:solidFill>
                <a:effectLst/>
                <a:latin typeface="Consolas"/>
              </a:rPr>
              <a:t>import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 random</a:t>
            </a:r>
          </a:p>
          <a:p>
            <a:pPr marL="0" indent="0">
              <a:buNone/>
            </a:pPr>
            <a:endParaRPr lang="en-US" altLang="zh-TW" sz="1600" b="0" dirty="0">
              <a:solidFill>
                <a:srgbClr val="D4D4D4"/>
              </a:solidFill>
              <a:effectLst/>
              <a:latin typeface="Consolas"/>
            </a:endParaRPr>
          </a:p>
          <a:p>
            <a:pPr marL="0" indent="0">
              <a:buNone/>
            </a:pPr>
            <a:r>
              <a:rPr lang="en-US" altLang="zh-TW" sz="1500" b="0" dirty="0">
                <a:solidFill>
                  <a:srgbClr val="D4D4D4"/>
                </a:solidFill>
                <a:effectLst/>
                <a:latin typeface="Consolas"/>
              </a:rPr>
              <a:t>_LABELS = [</a:t>
            </a:r>
            <a:r>
              <a:rPr lang="en-US" altLang="zh-TW" sz="1500" b="0" dirty="0">
                <a:solidFill>
                  <a:srgbClr val="CE9178"/>
                </a:solidFill>
                <a:effectLst/>
                <a:latin typeface="Consolas"/>
              </a:rPr>
              <a:t>'airplane'</a:t>
            </a:r>
            <a:r>
              <a:rPr lang="en-US" altLang="zh-TW" sz="1500" b="0" dirty="0">
                <a:solidFill>
                  <a:srgbClr val="D4D4D4"/>
                </a:solidFill>
                <a:effectLst/>
                <a:latin typeface="Consolas"/>
              </a:rPr>
              <a:t>, </a:t>
            </a:r>
            <a:r>
              <a:rPr lang="en-US" altLang="zh-TW" sz="1500" b="0" dirty="0">
                <a:solidFill>
                  <a:srgbClr val="CE9178"/>
                </a:solidFill>
                <a:effectLst/>
                <a:latin typeface="Consolas"/>
              </a:rPr>
              <a:t>'automobile'</a:t>
            </a:r>
            <a:r>
              <a:rPr lang="en-US" altLang="zh-TW" sz="1500" b="0" dirty="0">
                <a:solidFill>
                  <a:srgbClr val="D4D4D4"/>
                </a:solidFill>
                <a:effectLst/>
                <a:latin typeface="Consolas"/>
              </a:rPr>
              <a:t>, </a:t>
            </a:r>
            <a:r>
              <a:rPr lang="en-US" altLang="zh-TW" sz="1500" b="0" dirty="0">
                <a:solidFill>
                  <a:srgbClr val="CE9178"/>
                </a:solidFill>
                <a:effectLst/>
                <a:latin typeface="Consolas"/>
              </a:rPr>
              <a:t>'bird'</a:t>
            </a:r>
            <a:r>
              <a:rPr lang="en-US" altLang="zh-TW" sz="1500" b="0" dirty="0">
                <a:solidFill>
                  <a:srgbClr val="D4D4D4"/>
                </a:solidFill>
                <a:effectLst/>
                <a:latin typeface="Consolas"/>
              </a:rPr>
              <a:t>, </a:t>
            </a:r>
            <a:r>
              <a:rPr lang="en-US" altLang="zh-TW" sz="1500" b="0" dirty="0">
                <a:solidFill>
                  <a:srgbClr val="CE9178"/>
                </a:solidFill>
                <a:effectLst/>
                <a:latin typeface="Consolas"/>
              </a:rPr>
              <a:t>'cat'</a:t>
            </a:r>
            <a:r>
              <a:rPr lang="en-US" altLang="zh-TW" sz="1500" b="0" dirty="0">
                <a:solidFill>
                  <a:srgbClr val="D4D4D4"/>
                </a:solidFill>
                <a:effectLst/>
                <a:latin typeface="Consolas"/>
              </a:rPr>
              <a:t>, </a:t>
            </a:r>
            <a:r>
              <a:rPr lang="en-US" altLang="zh-TW" sz="1500" b="0" dirty="0">
                <a:solidFill>
                  <a:srgbClr val="CE9178"/>
                </a:solidFill>
                <a:effectLst/>
                <a:latin typeface="Consolas"/>
              </a:rPr>
              <a:t>'deer'</a:t>
            </a:r>
            <a:r>
              <a:rPr lang="en-US" altLang="zh-TW" sz="1500" b="0" dirty="0">
                <a:solidFill>
                  <a:srgbClr val="D4D4D4"/>
                </a:solidFill>
                <a:effectLst/>
                <a:latin typeface="Consolas"/>
              </a:rPr>
              <a:t>,</a:t>
            </a:r>
          </a:p>
          <a:p>
            <a:pPr marL="0" indent="0">
              <a:buNone/>
            </a:pPr>
            <a:r>
              <a:rPr lang="en-US" altLang="zh-TW" sz="1500" b="0" dirty="0">
                <a:solidFill>
                  <a:srgbClr val="CE9178"/>
                </a:solidFill>
                <a:effectLst/>
                <a:latin typeface="Consolas"/>
              </a:rPr>
              <a:t>           'dog'</a:t>
            </a:r>
            <a:r>
              <a:rPr lang="en-US" altLang="zh-TW" sz="1500" b="0" dirty="0">
                <a:solidFill>
                  <a:srgbClr val="D4D4D4"/>
                </a:solidFill>
                <a:effectLst/>
                <a:latin typeface="Consolas"/>
              </a:rPr>
              <a:t>, </a:t>
            </a:r>
            <a:r>
              <a:rPr lang="en-US" altLang="zh-TW" sz="1500" b="0" dirty="0">
                <a:solidFill>
                  <a:srgbClr val="CE9178"/>
                </a:solidFill>
                <a:effectLst/>
                <a:latin typeface="Consolas"/>
              </a:rPr>
              <a:t>'frog'</a:t>
            </a:r>
            <a:r>
              <a:rPr lang="en-US" altLang="zh-TW" sz="1500" b="0" dirty="0">
                <a:solidFill>
                  <a:srgbClr val="D4D4D4"/>
                </a:solidFill>
                <a:effectLst/>
                <a:latin typeface="Consolas"/>
              </a:rPr>
              <a:t>, </a:t>
            </a:r>
            <a:r>
              <a:rPr lang="en-US" altLang="zh-TW" sz="1500" b="0" dirty="0">
                <a:solidFill>
                  <a:srgbClr val="CE9178"/>
                </a:solidFill>
                <a:effectLst/>
                <a:latin typeface="Consolas"/>
              </a:rPr>
              <a:t>'horse'</a:t>
            </a:r>
            <a:r>
              <a:rPr lang="en-US" altLang="zh-TW" sz="1500" b="0" dirty="0">
                <a:solidFill>
                  <a:srgbClr val="D4D4D4"/>
                </a:solidFill>
                <a:effectLst/>
                <a:latin typeface="Consolas"/>
              </a:rPr>
              <a:t>, </a:t>
            </a:r>
            <a:r>
              <a:rPr lang="en-US" altLang="zh-TW" sz="1500" b="0" dirty="0">
                <a:solidFill>
                  <a:srgbClr val="CE9178"/>
                </a:solidFill>
                <a:effectLst/>
                <a:latin typeface="Consolas"/>
              </a:rPr>
              <a:t>'ship'</a:t>
            </a:r>
            <a:r>
              <a:rPr lang="en-US" altLang="zh-TW" sz="1500" b="0" dirty="0">
                <a:solidFill>
                  <a:srgbClr val="D4D4D4"/>
                </a:solidFill>
                <a:effectLst/>
                <a:latin typeface="Consolas"/>
              </a:rPr>
              <a:t>, </a:t>
            </a:r>
            <a:r>
              <a:rPr lang="en-US" altLang="zh-TW" sz="1500" b="0" dirty="0">
                <a:solidFill>
                  <a:srgbClr val="CE9178"/>
                </a:solidFill>
                <a:effectLst/>
                <a:latin typeface="Consolas"/>
              </a:rPr>
              <a:t>'truck'</a:t>
            </a:r>
            <a:r>
              <a:rPr lang="en-US" altLang="zh-TW" sz="1500" b="0" dirty="0">
                <a:solidFill>
                  <a:srgbClr val="D4D4D4"/>
                </a:solidFill>
                <a:effectLst/>
                <a:latin typeface="Consolas"/>
              </a:rPr>
              <a:t>]</a:t>
            </a:r>
          </a:p>
          <a:p>
            <a:pPr marL="0" indent="0">
              <a:buNone/>
            </a:pPr>
            <a:endParaRPr lang="en-US" altLang="zh-TW" sz="1500" b="0" dirty="0">
              <a:solidFill>
                <a:srgbClr val="D4D4D4"/>
              </a:solidFill>
              <a:effectLst/>
              <a:latin typeface="Consolas"/>
            </a:endParaRPr>
          </a:p>
          <a:p>
            <a:pPr marL="0" indent="0">
              <a:buNone/>
            </a:pP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s = </a:t>
            </a:r>
            <a:r>
              <a:rPr lang="en-US" altLang="zh-TW" sz="1600" b="0" dirty="0" err="1">
                <a:solidFill>
                  <a:srgbClr val="D4D4D4"/>
                </a:solidFill>
                <a:effectLst/>
                <a:latin typeface="Consolas"/>
              </a:rPr>
              <a:t>random.sample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en-US" altLang="zh-TW" sz="1600" b="0" dirty="0">
                <a:solidFill>
                  <a:srgbClr val="4EC9B0"/>
                </a:solidFill>
                <a:effectLst/>
                <a:latin typeface="Consolas"/>
              </a:rPr>
              <a:t>list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en-US" altLang="zh-TW" sz="1600" b="0" dirty="0" err="1">
                <a:solidFill>
                  <a:srgbClr val="D4D4D4"/>
                </a:solidFill>
                <a:effectLst/>
                <a:latin typeface="Consolas"/>
              </a:rPr>
              <a:t>train_data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), </a:t>
            </a:r>
            <a:r>
              <a:rPr lang="en-US" altLang="zh-TW" sz="1600" b="0" dirty="0">
                <a:solidFill>
                  <a:srgbClr val="B5CEA8"/>
                </a:solidFill>
                <a:effectLst/>
                <a:latin typeface="Consolas"/>
              </a:rPr>
              <a:t>10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)</a:t>
            </a:r>
          </a:p>
          <a:p>
            <a:pPr marL="0" indent="0">
              <a:buNone/>
            </a:pPr>
            <a:r>
              <a:rPr lang="en-US" altLang="zh-TW" sz="1600" b="0" dirty="0">
                <a:solidFill>
                  <a:srgbClr val="6A9955"/>
                </a:solidFill>
                <a:effectLst/>
                <a:latin typeface="Consolas"/>
              </a:rPr>
              <a:t># s =&gt; [(image1, label1), ... , (image10, label10)]</a:t>
            </a:r>
            <a:endParaRPr lang="en-US" altLang="zh-TW" sz="1600" b="0" dirty="0">
              <a:solidFill>
                <a:srgbClr val="D4D4D4"/>
              </a:solidFill>
              <a:effectLst/>
              <a:latin typeface="Consolas"/>
            </a:endParaRPr>
          </a:p>
          <a:p>
            <a:pPr marL="0" indent="0">
              <a:buNone/>
            </a:pP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s = </a:t>
            </a:r>
            <a:r>
              <a:rPr lang="en-US" altLang="zh-TW" sz="1600" b="0" dirty="0" err="1">
                <a:solidFill>
                  <a:srgbClr val="D4D4D4"/>
                </a:solidFill>
                <a:effectLst/>
                <a:latin typeface="Consolas"/>
              </a:rPr>
              <a:t>tfds.as_numpy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(s)</a:t>
            </a:r>
          </a:p>
          <a:p>
            <a:pPr marL="0" indent="0">
              <a:buNone/>
            </a:pPr>
            <a:b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</a:b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images, labels = </a:t>
            </a:r>
            <a:r>
              <a:rPr lang="en-US" altLang="zh-TW" sz="1600" b="0" dirty="0">
                <a:solidFill>
                  <a:srgbClr val="DCDCAA"/>
                </a:solidFill>
                <a:effectLst/>
                <a:latin typeface="Consolas"/>
              </a:rPr>
              <a:t>zip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(*s)</a:t>
            </a:r>
          </a:p>
          <a:p>
            <a:pPr marL="0" indent="0">
              <a:buNone/>
            </a:pP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images = [cv2.resize(</a:t>
            </a:r>
            <a:r>
              <a:rPr lang="en-US" altLang="zh-TW" sz="1600" b="0" dirty="0" err="1">
                <a:solidFill>
                  <a:srgbClr val="D4D4D4"/>
                </a:solidFill>
                <a:effectLst/>
                <a:latin typeface="Consolas"/>
              </a:rPr>
              <a:t>i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, (</a:t>
            </a:r>
            <a:r>
              <a:rPr lang="en-US" altLang="zh-TW" sz="1600" b="0" dirty="0">
                <a:solidFill>
                  <a:srgbClr val="B5CEA8"/>
                </a:solidFill>
                <a:effectLst/>
                <a:latin typeface="Consolas"/>
              </a:rPr>
              <a:t>128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, </a:t>
            </a:r>
            <a:r>
              <a:rPr lang="en-US" altLang="zh-TW" sz="1600" b="0" dirty="0">
                <a:solidFill>
                  <a:srgbClr val="B5CEA8"/>
                </a:solidFill>
                <a:effectLst/>
                <a:latin typeface="Consolas"/>
              </a:rPr>
              <a:t>128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)) </a:t>
            </a:r>
            <a:r>
              <a:rPr lang="en-US" altLang="zh-TW" sz="1600" b="0" dirty="0">
                <a:solidFill>
                  <a:srgbClr val="C586C0"/>
                </a:solidFill>
                <a:effectLst/>
                <a:latin typeface="Consolas"/>
              </a:rPr>
              <a:t>for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 </a:t>
            </a:r>
            <a:r>
              <a:rPr lang="en-US" altLang="zh-TW" sz="1600" b="0" dirty="0" err="1">
                <a:solidFill>
                  <a:srgbClr val="D4D4D4"/>
                </a:solidFill>
                <a:effectLst/>
                <a:latin typeface="Consolas"/>
              </a:rPr>
              <a:t>i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 </a:t>
            </a:r>
            <a:r>
              <a:rPr lang="en-US" altLang="zh-TW" sz="1600" b="0" dirty="0">
                <a:solidFill>
                  <a:srgbClr val="569CD6"/>
                </a:solidFill>
                <a:effectLst/>
                <a:latin typeface="Consolas"/>
              </a:rPr>
              <a:t>in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 images]</a:t>
            </a:r>
          </a:p>
          <a:p>
            <a:pPr marL="0" indent="0">
              <a:buNone/>
            </a:pP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labels = [_LABELS[l] </a:t>
            </a:r>
            <a:r>
              <a:rPr lang="en-US" altLang="zh-TW" sz="1600" b="0" dirty="0">
                <a:solidFill>
                  <a:srgbClr val="C586C0"/>
                </a:solidFill>
                <a:effectLst/>
                <a:latin typeface="Consolas"/>
              </a:rPr>
              <a:t>for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 l </a:t>
            </a:r>
            <a:r>
              <a:rPr lang="en-US" altLang="zh-TW" sz="1600" b="0" dirty="0">
                <a:solidFill>
                  <a:srgbClr val="569CD6"/>
                </a:solidFill>
                <a:effectLst/>
                <a:latin typeface="Consolas"/>
              </a:rPr>
              <a:t>in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 labels]</a:t>
            </a:r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457200" y="5589240"/>
            <a:ext cx="8229600" cy="87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0" y="3360440"/>
            <a:ext cx="8686800" cy="26642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1600" b="1" dirty="0">
                <a:latin typeface="Consolas" panose="020B0609020204030204" pitchFamily="49" charset="0"/>
                <a:cs typeface="Courier New" panose="02070309020205020404" pitchFamily="49" charset="0"/>
              </a:rPr>
              <a:t>Description:</a:t>
            </a:r>
          </a:p>
          <a:p>
            <a:pPr marL="0" indent="0">
              <a:buNone/>
            </a:pPr>
            <a:r>
              <a:rPr lang="en-US" altLang="zh-TW" sz="1600" dirty="0">
                <a:latin typeface="Consolas" panose="020B0609020204030204" pitchFamily="49" charset="0"/>
                <a:cs typeface="Courier New" panose="02070309020205020404" pitchFamily="49" charset="0"/>
              </a:rPr>
              <a:t>  list(</a:t>
            </a:r>
            <a:r>
              <a:rPr lang="en-US" altLang="zh-TW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iterable</a:t>
            </a:r>
            <a:r>
              <a:rPr lang="en-US" altLang="zh-TW" sz="1600" dirty="0"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TW" sz="1600" dirty="0">
                <a:latin typeface="Consolas" panose="020B0609020204030204" pitchFamily="49" charset="0"/>
                <a:cs typeface="Courier New" panose="02070309020205020404" pitchFamily="49" charset="0"/>
              </a:rPr>
              <a:t>    - Convert something into python list (</a:t>
            </a:r>
            <a:r>
              <a:rPr lang="en-US" altLang="zh-TW" sz="1600" b="1" dirty="0" err="1">
                <a:latin typeface="Consolas" panose="020B0609020204030204" pitchFamily="49" charset="0"/>
                <a:cs typeface="Courier New" panose="02070309020205020404" pitchFamily="49" charset="0"/>
              </a:rPr>
              <a:t>tf.data.Dataset</a:t>
            </a:r>
            <a:r>
              <a:rPr lang="en-US" altLang="zh-TW" sz="1600" dirty="0">
                <a:latin typeface="Consolas" panose="020B0609020204030204" pitchFamily="49" charset="0"/>
                <a:cs typeface="Courier New" panose="02070309020205020404" pitchFamily="49" charset="0"/>
              </a:rPr>
              <a:t> here)</a:t>
            </a:r>
          </a:p>
          <a:p>
            <a:pPr marL="0" indent="0">
              <a:buNone/>
            </a:pPr>
            <a:r>
              <a:rPr lang="en-US" altLang="zh-TW" sz="1600" dirty="0"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altLang="zh-TW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random.sample</a:t>
            </a:r>
            <a:r>
              <a:rPr lang="en-US" altLang="zh-TW" sz="1600" dirty="0">
                <a:latin typeface="Consolas" panose="020B0609020204030204" pitchFamily="49" charset="0"/>
                <a:cs typeface="Courier New" panose="02070309020205020404" pitchFamily="49" charset="0"/>
              </a:rPr>
              <a:t>(sequence, k)</a:t>
            </a:r>
          </a:p>
          <a:p>
            <a:pPr marL="0" indent="0">
              <a:buNone/>
            </a:pPr>
            <a:r>
              <a:rPr lang="en-US" altLang="zh-TW" sz="1600" dirty="0">
                <a:latin typeface="Consolas" panose="020B0609020204030204" pitchFamily="49" charset="0"/>
                <a:cs typeface="Courier New" panose="02070309020205020404" pitchFamily="49" charset="0"/>
              </a:rPr>
              <a:t>    - Return a k length list of unique elements chosen from the sequence</a:t>
            </a:r>
          </a:p>
          <a:p>
            <a:pPr marL="0" indent="0">
              <a:buNone/>
            </a:pPr>
            <a:r>
              <a:rPr lang="en-US" altLang="zh-TW" sz="1600" dirty="0">
                <a:latin typeface="Consolas" panose="020B0609020204030204" pitchFamily="49" charset="0"/>
                <a:cs typeface="Courier New" panose="02070309020205020404" pitchFamily="49" charset="0"/>
              </a:rPr>
              <a:t>  </a:t>
            </a:r>
            <a:r>
              <a:rPr lang="en-US" altLang="zh-TW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tfds.as_numpy</a:t>
            </a:r>
            <a:r>
              <a:rPr lang="en-US" altLang="zh-TW" sz="1600" dirty="0">
                <a:latin typeface="Consolas" panose="020B0609020204030204" pitchFamily="49" charset="0"/>
                <a:cs typeface="Courier New" panose="02070309020205020404" pitchFamily="49" charset="0"/>
              </a:rPr>
              <a:t>(...)</a:t>
            </a:r>
          </a:p>
          <a:p>
            <a:pPr marL="0" indent="0">
              <a:buNone/>
            </a:pPr>
            <a:r>
              <a:rPr lang="en-US" altLang="zh-TW" sz="1600" dirty="0">
                <a:latin typeface="Consolas" panose="020B0609020204030204" pitchFamily="49" charset="0"/>
                <a:cs typeface="Courier New" panose="02070309020205020404" pitchFamily="49" charset="0"/>
              </a:rPr>
              <a:t>    - Convert something into </a:t>
            </a:r>
            <a:r>
              <a:rPr lang="en-US" altLang="zh-TW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numpy</a:t>
            </a:r>
            <a:r>
              <a:rPr lang="en-US" altLang="zh-TW" sz="1600" dirty="0">
                <a:latin typeface="Consolas" panose="020B0609020204030204" pitchFamily="49" charset="0"/>
                <a:cs typeface="Courier New" panose="02070309020205020404" pitchFamily="49" charset="0"/>
              </a:rPr>
              <a:t> data structure</a:t>
            </a:r>
          </a:p>
          <a:p>
            <a:pPr marL="0" indent="0">
              <a:buNone/>
            </a:pPr>
            <a:r>
              <a:rPr lang="en-US" altLang="zh-TW" sz="1600" dirty="0">
                <a:latin typeface="Consolas" panose="020B0609020204030204" pitchFamily="49" charset="0"/>
                <a:cs typeface="Courier New" panose="02070309020205020404" pitchFamily="49" charset="0"/>
              </a:rPr>
              <a:t>  zip(*</a:t>
            </a:r>
            <a:r>
              <a:rPr lang="en-US" altLang="zh-TW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iterables</a:t>
            </a:r>
            <a:r>
              <a:rPr lang="en-US" altLang="zh-TW" sz="1600" dirty="0"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altLang="zh-TW" sz="1600" dirty="0">
                <a:latin typeface="Consolas" panose="020B0609020204030204" pitchFamily="49" charset="0"/>
                <a:cs typeface="Courier New" panose="02070309020205020404" pitchFamily="49" charset="0"/>
              </a:rPr>
              <a:t>    - Make an iterator that aggregates elements from each of the </a:t>
            </a:r>
            <a:r>
              <a:rPr lang="en-US" altLang="zh-TW" sz="1600" dirty="0" err="1">
                <a:latin typeface="Consolas" panose="020B0609020204030204" pitchFamily="49" charset="0"/>
                <a:cs typeface="Courier New" panose="02070309020205020404" pitchFamily="49" charset="0"/>
              </a:rPr>
              <a:t>iterables</a:t>
            </a:r>
            <a:endParaRPr lang="en-US" altLang="zh-TW" sz="1600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zh-TW" sz="1600" b="1" dirty="0">
                <a:latin typeface="Consolas" panose="020B0609020204030204" pitchFamily="49" charset="0"/>
                <a:cs typeface="Courier New" panose="02070309020205020404" pitchFamily="49" charset="0"/>
              </a:rPr>
              <a:t>Reference:</a:t>
            </a:r>
          </a:p>
          <a:p>
            <a:pPr marL="0" indent="0">
              <a:buNone/>
            </a:pPr>
            <a:r>
              <a:rPr lang="en-US" altLang="zh-TW" sz="1600" dirty="0">
                <a:hlinkClick r:id="rId2"/>
              </a:rPr>
              <a:t>https://www.tensorflow.org/datasets/api_docs/python/tfds</a:t>
            </a:r>
            <a:endParaRPr lang="en-US" altLang="zh-TW" sz="1600" dirty="0"/>
          </a:p>
          <a:p>
            <a:pPr marL="0" indent="0">
              <a:buNone/>
            </a:pPr>
            <a:r>
              <a:rPr lang="en-US" altLang="zh-TW" sz="1600" dirty="0">
                <a:hlinkClick r:id="rId3"/>
              </a:rPr>
              <a:t>https://www.tensorflow.org/api_docs/python/tf/data/Dataset#map</a:t>
            </a:r>
            <a:endParaRPr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8167094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86428"/>
            <a:ext cx="9144000" cy="622679"/>
          </a:xfrm>
        </p:spPr>
        <p:txBody>
          <a:bodyPr>
            <a:noAutofit/>
          </a:bodyPr>
          <a:lstStyle/>
          <a:p>
            <a:pPr algn="l"/>
            <a:r>
              <a:rPr lang="en-US" altLang="zh-TW" b="1" dirty="0"/>
              <a:t>5.1 Load Cifar-10 training dataset and randomly show 10 images and labels respectively (10%) (3/3)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8" name="內容版面配置區 2"/>
          <p:cNvSpPr txBox="1">
            <a:spLocks/>
          </p:cNvSpPr>
          <p:nvPr/>
        </p:nvSpPr>
        <p:spPr>
          <a:xfrm>
            <a:off x="457200" y="5589240"/>
            <a:ext cx="8229600" cy="87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TW" sz="1800" dirty="0">
              <a:latin typeface="Consolas" panose="020B06090202040302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BEC3ECE-54D2-4579-A2A9-B383ADA3B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6152"/>
            <a:ext cx="9144000" cy="1345695"/>
          </a:xfrm>
          <a:prstGeom prst="rect">
            <a:avLst/>
          </a:prstGeom>
        </p:spPr>
      </p:pic>
      <p:sp>
        <p:nvSpPr>
          <p:cNvPr id="10" name="內容版面配置區 6">
            <a:extLst>
              <a:ext uri="{FF2B5EF4-FFF2-40B4-BE49-F238E27FC236}">
                <a16:creationId xmlns:a16="http://schemas.microsoft.com/office/drawing/2014/main" id="{0547543E-610A-4F20-86F0-058B6652EC81}"/>
              </a:ext>
            </a:extLst>
          </p:cNvPr>
          <p:cNvSpPr txBox="1">
            <a:spLocks/>
          </p:cNvSpPr>
          <p:nvPr/>
        </p:nvSpPr>
        <p:spPr>
          <a:xfrm>
            <a:off x="0" y="945221"/>
            <a:ext cx="9070825" cy="56414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zh-TW" sz="2400" dirty="0"/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13159612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84242"/>
            <a:ext cx="9144000" cy="622679"/>
          </a:xfrm>
        </p:spPr>
        <p:txBody>
          <a:bodyPr>
            <a:noAutofit/>
          </a:bodyPr>
          <a:lstStyle/>
          <a:p>
            <a:r>
              <a:rPr lang="en-US" altLang="zh-TW" sz="2800" b="1" dirty="0"/>
              <a:t>5.2 Print out training hyperparameters </a:t>
            </a:r>
            <a:br>
              <a:rPr lang="en-US" altLang="zh-TW" sz="2800" b="1" dirty="0"/>
            </a:br>
            <a:r>
              <a:rPr lang="en-US" altLang="zh-TW" sz="2800" b="1" dirty="0"/>
              <a:t>(batch size, learning rate, optimizer)  (10%) </a:t>
            </a:r>
            <a:r>
              <a:rPr lang="en-US" altLang="zh-TW" b="1" dirty="0"/>
              <a:t>(1/2)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2132856"/>
            <a:ext cx="8229600" cy="1828800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b="0" dirty="0">
                <a:solidFill>
                  <a:srgbClr val="DCDCAA"/>
                </a:solidFill>
                <a:effectLst/>
                <a:latin typeface="Consolas"/>
              </a:rPr>
              <a:t>print</a:t>
            </a:r>
            <a:r>
              <a:rPr lang="en-US" altLang="zh-TW" sz="24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en-US" altLang="zh-TW" sz="2400" b="0" dirty="0">
                <a:solidFill>
                  <a:srgbClr val="CE9178"/>
                </a:solidFill>
                <a:effectLst/>
                <a:latin typeface="Consolas"/>
              </a:rPr>
              <a:t>'</a:t>
            </a:r>
            <a:r>
              <a:rPr lang="en-US" altLang="zh-TW" sz="2400" b="0" dirty="0" err="1">
                <a:solidFill>
                  <a:srgbClr val="CE9178"/>
                </a:solidFill>
                <a:effectLst/>
                <a:latin typeface="Consolas"/>
              </a:rPr>
              <a:t>hyperparameters</a:t>
            </a:r>
            <a:r>
              <a:rPr lang="en-US" altLang="zh-TW" sz="2400" b="0" dirty="0">
                <a:solidFill>
                  <a:srgbClr val="CE9178"/>
                </a:solidFill>
                <a:effectLst/>
                <a:latin typeface="Consolas"/>
              </a:rPr>
              <a:t>:'</a:t>
            </a:r>
            <a:r>
              <a:rPr lang="en-US" altLang="zh-TW" sz="2400" b="0" dirty="0">
                <a:solidFill>
                  <a:srgbClr val="D4D4D4"/>
                </a:solidFill>
                <a:effectLst/>
                <a:latin typeface="Consolas"/>
              </a:rPr>
              <a:t>)</a:t>
            </a:r>
          </a:p>
          <a:p>
            <a:pPr marL="0" indent="0">
              <a:buNone/>
            </a:pPr>
            <a:r>
              <a:rPr lang="en-US" altLang="zh-TW" sz="2400" b="0" dirty="0">
                <a:solidFill>
                  <a:srgbClr val="DCDCAA"/>
                </a:solidFill>
                <a:effectLst/>
                <a:latin typeface="Consolas"/>
              </a:rPr>
              <a:t>print</a:t>
            </a:r>
            <a:r>
              <a:rPr lang="en-US" altLang="zh-TW" sz="24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en-US" altLang="zh-TW" sz="2400" b="0" dirty="0">
                <a:solidFill>
                  <a:srgbClr val="CE9178"/>
                </a:solidFill>
                <a:effectLst/>
                <a:latin typeface="Consolas"/>
              </a:rPr>
              <a:t>'batch size:'</a:t>
            </a:r>
            <a:r>
              <a:rPr lang="en-US" altLang="zh-TW" sz="2400" b="0" dirty="0">
                <a:solidFill>
                  <a:srgbClr val="D4D4D4"/>
                </a:solidFill>
                <a:effectLst/>
                <a:latin typeface="Consolas"/>
              </a:rPr>
              <a:t>, </a:t>
            </a:r>
            <a:r>
              <a:rPr lang="en-US" altLang="zh-TW" sz="2400" b="0" dirty="0">
                <a:solidFill>
                  <a:srgbClr val="B5CEA8"/>
                </a:solidFill>
                <a:effectLst/>
                <a:latin typeface="Consolas"/>
              </a:rPr>
              <a:t>32</a:t>
            </a:r>
            <a:r>
              <a:rPr lang="en-US" altLang="zh-TW" sz="2400" b="0" dirty="0">
                <a:solidFill>
                  <a:srgbClr val="D4D4D4"/>
                </a:solidFill>
                <a:effectLst/>
                <a:latin typeface="Consolas"/>
              </a:rPr>
              <a:t>)</a:t>
            </a:r>
          </a:p>
          <a:p>
            <a:pPr marL="0" indent="0">
              <a:buNone/>
            </a:pPr>
            <a:r>
              <a:rPr lang="en-US" altLang="zh-TW" sz="2400" b="0" dirty="0">
                <a:solidFill>
                  <a:srgbClr val="DCDCAA"/>
                </a:solidFill>
                <a:effectLst/>
                <a:latin typeface="Consolas"/>
              </a:rPr>
              <a:t>print</a:t>
            </a:r>
            <a:r>
              <a:rPr lang="en-US" altLang="zh-TW" sz="24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en-US" altLang="zh-TW" sz="2400" b="0" dirty="0">
                <a:solidFill>
                  <a:srgbClr val="CE9178"/>
                </a:solidFill>
                <a:effectLst/>
                <a:latin typeface="Consolas"/>
              </a:rPr>
              <a:t>'learning rate:'</a:t>
            </a:r>
            <a:r>
              <a:rPr lang="en-US" altLang="zh-TW" sz="2400" b="0" dirty="0">
                <a:solidFill>
                  <a:srgbClr val="D4D4D4"/>
                </a:solidFill>
                <a:effectLst/>
                <a:latin typeface="Consolas"/>
              </a:rPr>
              <a:t>, </a:t>
            </a:r>
            <a:r>
              <a:rPr lang="en-US" altLang="zh-TW" sz="2400" b="0" dirty="0">
                <a:solidFill>
                  <a:srgbClr val="B5CEA8"/>
                </a:solidFill>
                <a:effectLst/>
                <a:latin typeface="Consolas"/>
              </a:rPr>
              <a:t>0.001</a:t>
            </a:r>
            <a:r>
              <a:rPr lang="en-US" altLang="zh-TW" sz="2400" b="0" dirty="0">
                <a:solidFill>
                  <a:srgbClr val="D4D4D4"/>
                </a:solidFill>
                <a:effectLst/>
                <a:latin typeface="Consolas"/>
              </a:rPr>
              <a:t>)</a:t>
            </a:r>
          </a:p>
          <a:p>
            <a:pPr marL="0" indent="0">
              <a:buNone/>
            </a:pPr>
            <a:r>
              <a:rPr lang="en-US" altLang="zh-TW" sz="2400" b="0" dirty="0">
                <a:solidFill>
                  <a:srgbClr val="DCDCAA"/>
                </a:solidFill>
                <a:effectLst/>
                <a:latin typeface="Consolas"/>
              </a:rPr>
              <a:t>print</a:t>
            </a:r>
            <a:r>
              <a:rPr lang="en-US" altLang="zh-TW" sz="24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en-US" altLang="zh-TW" sz="2400" b="0" dirty="0">
                <a:solidFill>
                  <a:srgbClr val="CE9178"/>
                </a:solidFill>
                <a:effectLst/>
                <a:latin typeface="Consolas"/>
              </a:rPr>
              <a:t>'optimizer:'</a:t>
            </a:r>
            <a:r>
              <a:rPr lang="en-US" altLang="zh-TW" sz="2400" b="0" dirty="0">
                <a:solidFill>
                  <a:srgbClr val="D4D4D4"/>
                </a:solidFill>
                <a:effectLst/>
                <a:latin typeface="Consolas"/>
              </a:rPr>
              <a:t>, </a:t>
            </a:r>
            <a:r>
              <a:rPr lang="en-US" altLang="zh-TW" sz="2400" b="0" dirty="0">
                <a:solidFill>
                  <a:srgbClr val="CE9178"/>
                </a:solidFill>
                <a:effectLst/>
                <a:latin typeface="Consolas"/>
              </a:rPr>
              <a:t>'SGD'</a:t>
            </a:r>
            <a:r>
              <a:rPr lang="en-US" altLang="zh-TW" sz="2400" b="0" dirty="0">
                <a:solidFill>
                  <a:srgbClr val="D4D4D4"/>
                </a:solidFill>
                <a:effectLst/>
                <a:latin typeface="Consolas"/>
              </a:rPr>
              <a:t>)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457200" y="4797152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Consolas" panose="020B0609020204030204" pitchFamily="49" charset="0"/>
              </a:rPr>
              <a:t>Reference:</a:t>
            </a:r>
          </a:p>
          <a:p>
            <a:r>
              <a:rPr lang="en-US" altLang="zh-TW" sz="1600" dirty="0">
                <a:latin typeface="Consolas" panose="020B0609020204030204" pitchFamily="49" charset="0"/>
                <a:hlinkClick r:id="rId2"/>
              </a:rPr>
              <a:t>https://docs.python.org/3.7/library/index.html</a:t>
            </a:r>
            <a:endParaRPr lang="en-US" altLang="zh-TW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528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7886699" cy="635915"/>
          </a:xfrm>
        </p:spPr>
        <p:txBody>
          <a:bodyPr/>
          <a:lstStyle/>
          <a:p>
            <a:r>
              <a:rPr lang="en-US" altLang="zh-TW" sz="2800" b="1" dirty="0"/>
              <a:t>Grading 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8461" y="635915"/>
            <a:ext cx="9027078" cy="5941054"/>
          </a:xfrm>
        </p:spPr>
        <p:txBody>
          <a:bodyPr/>
          <a:lstStyle/>
          <a:p>
            <a:pPr marL="133350" indent="0">
              <a:lnSpc>
                <a:spcPct val="100000"/>
              </a:lnSpc>
              <a:buNone/>
            </a:pPr>
            <a:r>
              <a:rPr lang="en-US" altLang="zh-TW" dirty="0"/>
              <a:t> 0. Homework Format</a:t>
            </a:r>
            <a:endParaRPr lang="en-US" altLang="zh-TW" dirty="0">
              <a:solidFill>
                <a:srgbClr val="FF0000"/>
              </a:solidFill>
            </a:endParaRPr>
          </a:p>
          <a:p>
            <a:pPr marL="133350" indent="0">
              <a:lnSpc>
                <a:spcPct val="100000"/>
              </a:lnSpc>
              <a:buNone/>
            </a:pPr>
            <a:r>
              <a:rPr lang="en-US" altLang="zh-TW" dirty="0"/>
              <a:t> 1. </a:t>
            </a:r>
            <a:r>
              <a:rPr lang="en-US" altLang="zh-TW" dirty="0">
                <a:solidFill>
                  <a:srgbClr val="FF0000"/>
                </a:solidFill>
              </a:rPr>
              <a:t>(10%, </a:t>
            </a:r>
            <a:r>
              <a:rPr lang="en-US" altLang="zh-TW" dirty="0">
                <a:solidFill>
                  <a:schemeClr val="tx1"/>
                </a:solidFill>
              </a:rPr>
              <a:t>reference</a:t>
            </a:r>
            <a:r>
              <a:rPr lang="en-US" altLang="zh-TW" dirty="0">
                <a:solidFill>
                  <a:srgbClr val="FF0000"/>
                </a:solidFill>
              </a:rPr>
              <a:t>) </a:t>
            </a:r>
            <a:r>
              <a:rPr lang="en-US" altLang="zh-TW" dirty="0"/>
              <a:t>Camera Calibration </a:t>
            </a:r>
            <a:r>
              <a:rPr lang="zh-TW" altLang="en-US" dirty="0"/>
              <a:t>                                      </a:t>
            </a:r>
            <a:r>
              <a:rPr lang="en-US" altLang="zh-TW" dirty="0"/>
              <a:t>(</a:t>
            </a:r>
            <a:r>
              <a:rPr lang="zh-CN" altLang="en-US" dirty="0"/>
              <a:t>出題：</a:t>
            </a:r>
            <a:r>
              <a:rPr lang="en-US" altLang="zh-CN" dirty="0"/>
              <a:t>Jang</a:t>
            </a:r>
            <a:r>
              <a:rPr lang="en-US" altLang="zh-TW" dirty="0"/>
              <a:t>)</a:t>
            </a:r>
            <a:endParaRPr lang="en-US" altLang="zh-TW" dirty="0">
              <a:solidFill>
                <a:srgbClr val="FF0000"/>
              </a:solidFill>
            </a:endParaRP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2000" dirty="0"/>
              <a:t>1.1 Corner detection (0%)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2000" dirty="0"/>
              <a:t>1.2 Find the intrinsic matrix (0%)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2000" dirty="0"/>
              <a:t>1.3 Find the extrinsic matrix (0%)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zh-TW" sz="2000" dirty="0"/>
              <a:t>1.4 Find the distortion matrix (0%) </a:t>
            </a:r>
          </a:p>
          <a:p>
            <a:pPr marL="133350" indent="0">
              <a:lnSpc>
                <a:spcPct val="100000"/>
              </a:lnSpc>
              <a:buNone/>
            </a:pPr>
            <a:r>
              <a:rPr lang="en-US" altLang="zh-TW" dirty="0"/>
              <a:t> 2. </a:t>
            </a:r>
            <a:r>
              <a:rPr lang="en-US" altLang="zh-TW" dirty="0">
                <a:solidFill>
                  <a:srgbClr val="FF0000"/>
                </a:solidFill>
              </a:rPr>
              <a:t>(20%) </a:t>
            </a:r>
            <a:r>
              <a:rPr lang="en-US" altLang="zh-TW" dirty="0"/>
              <a:t>Augmented Reality </a:t>
            </a:r>
            <a:r>
              <a:rPr lang="en-US" altLang="zh-CN" dirty="0">
                <a:solidFill>
                  <a:srgbClr val="FF0000"/>
                </a:solidFill>
              </a:rPr>
              <a:t>			     </a:t>
            </a:r>
            <a:r>
              <a:rPr lang="zh-TW" altLang="en-US" dirty="0">
                <a:solidFill>
                  <a:srgbClr val="FF0000"/>
                </a:solidFill>
              </a:rPr>
              <a:t>                       </a:t>
            </a:r>
            <a:r>
              <a:rPr lang="en-US" altLang="zh-TW" dirty="0"/>
              <a:t>(</a:t>
            </a:r>
            <a:r>
              <a:rPr lang="zh-CN" altLang="en-US" dirty="0"/>
              <a:t>出題：</a:t>
            </a:r>
            <a:r>
              <a:rPr lang="en-US" altLang="zh-TW" dirty="0"/>
              <a:t>Jang)</a:t>
            </a:r>
            <a:endParaRPr lang="en-US" altLang="zh-TW" dirty="0">
              <a:solidFill>
                <a:srgbClr val="FF0000"/>
              </a:solidFill>
            </a:endParaRPr>
          </a:p>
          <a:p>
            <a:pPr marL="133350" indent="0">
              <a:lnSpc>
                <a:spcPct val="100000"/>
              </a:lnSpc>
              <a:buNone/>
            </a:pPr>
            <a:r>
              <a:rPr lang="en-US" altLang="zh-TW" dirty="0"/>
              <a:t> 3. </a:t>
            </a:r>
            <a:r>
              <a:rPr lang="en-US" altLang="zh-TW" dirty="0">
                <a:solidFill>
                  <a:srgbClr val="FF0000"/>
                </a:solidFill>
              </a:rPr>
              <a:t>(10%, </a:t>
            </a:r>
            <a:r>
              <a:rPr lang="en-US" altLang="zh-TW" dirty="0">
                <a:solidFill>
                  <a:schemeClr val="tx1"/>
                </a:solidFill>
              </a:rPr>
              <a:t>reference</a:t>
            </a:r>
            <a:r>
              <a:rPr lang="en-US" altLang="zh-TW" dirty="0">
                <a:solidFill>
                  <a:srgbClr val="FF0000"/>
                </a:solidFill>
              </a:rPr>
              <a:t>) </a:t>
            </a:r>
            <a:r>
              <a:rPr lang="en-US" altLang="zh-TW" dirty="0"/>
              <a:t>Image Transformation	     </a:t>
            </a:r>
            <a:r>
              <a:rPr lang="zh-TW" altLang="en-US" dirty="0"/>
              <a:t>                  </a:t>
            </a:r>
            <a:r>
              <a:rPr lang="en-US" altLang="zh-TW" dirty="0"/>
              <a:t>(</a:t>
            </a:r>
            <a:r>
              <a:rPr lang="zh-CN" altLang="en-US" dirty="0"/>
              <a:t>出題：</a:t>
            </a:r>
            <a:r>
              <a:rPr lang="en-US" altLang="zh-TW" dirty="0" err="1"/>
              <a:t>YiYuan</a:t>
            </a:r>
            <a:r>
              <a:rPr lang="en-US" altLang="zh-TW" dirty="0"/>
              <a:t>)</a:t>
            </a:r>
          </a:p>
          <a:p>
            <a:pPr marL="133350" indent="0">
              <a:lnSpc>
                <a:spcPct val="100000"/>
              </a:lnSpc>
              <a:buNone/>
            </a:pPr>
            <a:r>
              <a:rPr lang="en-US" altLang="zh-TW" dirty="0"/>
              <a:t>     3.1 Rotation, scaling, translation (0%)</a:t>
            </a:r>
          </a:p>
          <a:p>
            <a:pPr marL="133350" indent="0">
              <a:lnSpc>
                <a:spcPct val="100000"/>
              </a:lnSpc>
              <a:buNone/>
            </a:pPr>
            <a:r>
              <a:rPr lang="en-US" altLang="zh-TW" dirty="0"/>
              <a:t>     3.2 Perspective transform (0%)	</a:t>
            </a:r>
          </a:p>
          <a:p>
            <a:pPr marL="133350" indent="0">
              <a:lnSpc>
                <a:spcPct val="100000"/>
              </a:lnSpc>
              <a:buNone/>
            </a:pPr>
            <a:r>
              <a:rPr lang="en-US" altLang="zh-TW" dirty="0"/>
              <a:t> 4. </a:t>
            </a:r>
            <a:r>
              <a:rPr lang="en-US" altLang="zh-TW" dirty="0">
                <a:solidFill>
                  <a:srgbClr val="FF0000"/>
                </a:solidFill>
              </a:rPr>
              <a:t>(10%, </a:t>
            </a:r>
            <a:r>
              <a:rPr lang="en-US" altLang="zh-TW" dirty="0">
                <a:solidFill>
                  <a:schemeClr val="tx1"/>
                </a:solidFill>
              </a:rPr>
              <a:t>reference</a:t>
            </a:r>
            <a:r>
              <a:rPr lang="en-US" altLang="zh-TW" dirty="0">
                <a:solidFill>
                  <a:srgbClr val="FF0000"/>
                </a:solidFill>
              </a:rPr>
              <a:t>) </a:t>
            </a:r>
            <a:r>
              <a:rPr lang="en-US" altLang="zh-TW" dirty="0"/>
              <a:t>Find Contour	</a:t>
            </a:r>
            <a:r>
              <a:rPr lang="en-US" altLang="zh-TW" dirty="0">
                <a:solidFill>
                  <a:srgbClr val="FF0000"/>
                </a:solidFill>
              </a:rPr>
              <a:t>          	  </a:t>
            </a:r>
            <a:r>
              <a:rPr lang="zh-TW" altLang="en-US" dirty="0">
                <a:solidFill>
                  <a:srgbClr val="FF0000"/>
                </a:solidFill>
              </a:rPr>
              <a:t>                          </a:t>
            </a:r>
            <a:r>
              <a:rPr lang="en-US" altLang="zh-TW" dirty="0"/>
              <a:t>(</a:t>
            </a:r>
            <a:r>
              <a:rPr lang="zh-CN" altLang="en-US" dirty="0"/>
              <a:t>出題：</a:t>
            </a:r>
            <a:r>
              <a:rPr lang="en-US" altLang="zh-CN" dirty="0"/>
              <a:t>Rex</a:t>
            </a:r>
            <a:r>
              <a:rPr lang="en-US" altLang="zh-TW" dirty="0"/>
              <a:t>)</a:t>
            </a:r>
          </a:p>
          <a:p>
            <a:pPr marL="133350" indent="0">
              <a:lnSpc>
                <a:spcPct val="100000"/>
              </a:lnSpc>
              <a:buNone/>
            </a:pPr>
            <a:r>
              <a:rPr lang="en-US" altLang="zh-TW" dirty="0"/>
              <a:t> 5. </a:t>
            </a:r>
            <a:r>
              <a:rPr lang="en-US" altLang="zh-TW" dirty="0">
                <a:solidFill>
                  <a:srgbClr val="FF0000"/>
                </a:solidFill>
              </a:rPr>
              <a:t>(50%) </a:t>
            </a:r>
            <a:r>
              <a:rPr lang="en-US" altLang="zh-TW" dirty="0"/>
              <a:t>Training Cifar-10 classifier using </a:t>
            </a:r>
            <a:r>
              <a:rPr lang="en-US" altLang="zh-TW" dirty="0" err="1"/>
              <a:t>LeNet</a:t>
            </a:r>
            <a:r>
              <a:rPr lang="en-US" altLang="zh-TW" dirty="0"/>
              <a:t>	     </a:t>
            </a:r>
            <a:r>
              <a:rPr lang="zh-TW" altLang="en-US" dirty="0"/>
              <a:t>    </a:t>
            </a:r>
            <a:r>
              <a:rPr lang="en-US" altLang="zh-TW" dirty="0"/>
              <a:t> (</a:t>
            </a:r>
            <a:r>
              <a:rPr lang="zh-CN" altLang="en-US" dirty="0"/>
              <a:t>出題：</a:t>
            </a:r>
            <a:r>
              <a:rPr lang="en-US" altLang="zh-TW" dirty="0"/>
              <a:t>Michael)</a:t>
            </a:r>
          </a:p>
          <a:p>
            <a:pPr marL="133350" indent="0">
              <a:lnSpc>
                <a:spcPct val="100000"/>
              </a:lnSpc>
              <a:buNone/>
            </a:pPr>
            <a:endParaRPr lang="en-US" altLang="zh-TW" dirty="0"/>
          </a:p>
          <a:p>
            <a:pPr marL="133350" indent="0">
              <a:lnSpc>
                <a:spcPct val="100000"/>
              </a:lnSpc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8628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6">
            <a:extLst>
              <a:ext uri="{FF2B5EF4-FFF2-40B4-BE49-F238E27FC236}">
                <a16:creationId xmlns:a16="http://schemas.microsoft.com/office/drawing/2014/main" id="{5F9AE667-8C2B-4EAB-B08A-A5E237E17311}"/>
              </a:ext>
            </a:extLst>
          </p:cNvPr>
          <p:cNvSpPr txBox="1">
            <a:spLocks/>
          </p:cNvSpPr>
          <p:nvPr/>
        </p:nvSpPr>
        <p:spPr>
          <a:xfrm>
            <a:off x="0" y="945221"/>
            <a:ext cx="9070825" cy="56414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zh-TW" sz="2400" dirty="0"/>
              <a:t>Result: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84242"/>
            <a:ext cx="9144000" cy="622679"/>
          </a:xfrm>
        </p:spPr>
        <p:txBody>
          <a:bodyPr>
            <a:noAutofit/>
          </a:bodyPr>
          <a:lstStyle/>
          <a:p>
            <a:r>
              <a:rPr lang="en-US" altLang="zh-TW" sz="2800" b="1" dirty="0"/>
              <a:t>5.2 Print out training hyperparameters </a:t>
            </a:r>
            <a:br>
              <a:rPr lang="en-US" altLang="zh-TW" sz="2800" b="1" dirty="0"/>
            </a:br>
            <a:r>
              <a:rPr lang="en-US" altLang="zh-TW" sz="2800" b="1" dirty="0"/>
              <a:t>(batch size, learning rate, optimizer)  (10%) </a:t>
            </a:r>
            <a:r>
              <a:rPr lang="en-US" altLang="zh-TW" b="1" dirty="0"/>
              <a:t>(2/2)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2969D8B-A176-4F2F-B1B6-892050479E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22" t="57016" r="51155" b="36789"/>
          <a:stretch/>
        </p:blipFill>
        <p:spPr>
          <a:xfrm>
            <a:off x="1507923" y="2490279"/>
            <a:ext cx="6128153" cy="187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58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1998"/>
          </a:xfrm>
        </p:spPr>
        <p:txBody>
          <a:bodyPr>
            <a:noAutofit/>
          </a:bodyPr>
          <a:lstStyle/>
          <a:p>
            <a:pPr algn="l"/>
            <a:r>
              <a:rPr lang="en-US" altLang="zh-TW" sz="2800" b="1" dirty="0"/>
              <a:t>5.3 Train 1 epoch from initial status and show training loss at the end of the epoch. (10%) (1/4) 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24" y="4414795"/>
            <a:ext cx="7462151" cy="2182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457200" y="1268760"/>
            <a:ext cx="8229600" cy="33239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sz="1400" b="0" dirty="0">
                <a:solidFill>
                  <a:srgbClr val="C586C0"/>
                </a:solidFill>
                <a:effectLst/>
                <a:latin typeface="Consolas"/>
              </a:rPr>
              <a:t>from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/>
              </a:rPr>
              <a:t> tensorflow </a:t>
            </a:r>
            <a:r>
              <a:rPr lang="en-US" altLang="zh-TW" sz="1400" b="0" dirty="0">
                <a:solidFill>
                  <a:srgbClr val="C586C0"/>
                </a:solidFill>
                <a:effectLst/>
                <a:latin typeface="Consolas"/>
              </a:rPr>
              <a:t>import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/>
              </a:rPr>
              <a:t> </a:t>
            </a:r>
            <a:r>
              <a:rPr lang="en-US" altLang="zh-TW" sz="1400" b="0" dirty="0" err="1">
                <a:solidFill>
                  <a:srgbClr val="D4D4D4"/>
                </a:solidFill>
                <a:effectLst/>
                <a:latin typeface="Consolas"/>
              </a:rPr>
              <a:t>keras</a:t>
            </a:r>
            <a:endParaRPr lang="en-US" altLang="zh-TW" sz="1400" b="0" dirty="0">
              <a:solidFill>
                <a:srgbClr val="D4D4D4"/>
              </a:solidFill>
              <a:effectLst/>
              <a:latin typeface="Consolas"/>
            </a:endParaRPr>
          </a:p>
          <a:p>
            <a:endParaRPr lang="en-US" altLang="zh-TW" sz="1400" b="0" dirty="0">
              <a:solidFill>
                <a:srgbClr val="D4D4D4"/>
              </a:solidFill>
              <a:effectLst/>
              <a:latin typeface="Consolas"/>
            </a:endParaRPr>
          </a:p>
          <a:p>
            <a:r>
              <a:rPr lang="en-US" altLang="zh-TW" sz="1400" b="0" dirty="0">
                <a:solidFill>
                  <a:srgbClr val="D4D4D4"/>
                </a:solidFill>
                <a:effectLst/>
                <a:latin typeface="Consolas"/>
              </a:rPr>
              <a:t>model = </a:t>
            </a:r>
            <a:r>
              <a:rPr lang="en-US" altLang="zh-TW" sz="1400" b="0" dirty="0" err="1">
                <a:solidFill>
                  <a:srgbClr val="D4D4D4"/>
                </a:solidFill>
                <a:effectLst/>
                <a:latin typeface="Consolas"/>
              </a:rPr>
              <a:t>keras.Sequential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/>
              </a:rPr>
              <a:t>([</a:t>
            </a:r>
          </a:p>
          <a:p>
            <a:r>
              <a:rPr lang="en-US" altLang="zh-TW" sz="1400" b="0" dirty="0">
                <a:solidFill>
                  <a:srgbClr val="D4D4D4"/>
                </a:solidFill>
                <a:effectLst/>
                <a:latin typeface="Consolas"/>
              </a:rPr>
              <a:t>    keras.layers.Conv2D(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/>
              </a:rPr>
              <a:t>6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/>
              </a:rPr>
              <a:t>, (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/>
              </a:rPr>
              <a:t>5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/>
              </a:rPr>
              <a:t>,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/>
              </a:rPr>
              <a:t>5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/>
              </a:rPr>
              <a:t>), </a:t>
            </a:r>
            <a:r>
              <a:rPr lang="en-US" altLang="zh-TW" sz="1400" b="0" dirty="0" err="1">
                <a:solidFill>
                  <a:srgbClr val="9CDCFE"/>
                </a:solidFill>
                <a:effectLst/>
                <a:latin typeface="Consolas"/>
              </a:rPr>
              <a:t>input_shape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/>
              </a:rPr>
              <a:t>=(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/>
              </a:rPr>
              <a:t>32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/>
              </a:rPr>
              <a:t>,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/>
              </a:rPr>
              <a:t>32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/>
              </a:rPr>
              <a:t>,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/>
              </a:rPr>
              <a:t>3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/>
              </a:rPr>
              <a:t>)),</a:t>
            </a:r>
          </a:p>
          <a:p>
            <a:r>
              <a:rPr lang="en-US" altLang="zh-TW" sz="1400" b="0" dirty="0">
                <a:solidFill>
                  <a:srgbClr val="D4D4D4"/>
                </a:solidFill>
                <a:effectLst/>
                <a:latin typeface="Consolas"/>
              </a:rPr>
              <a:t>    keras.layers.AveragePooling2D(),</a:t>
            </a:r>
          </a:p>
          <a:p>
            <a:r>
              <a:rPr lang="en-US" altLang="zh-TW" sz="1400" b="0" dirty="0">
                <a:solidFill>
                  <a:srgbClr val="D4D4D4"/>
                </a:solidFill>
                <a:effectLst/>
                <a:latin typeface="Consolas"/>
              </a:rPr>
              <a:t>    </a:t>
            </a:r>
            <a:r>
              <a:rPr lang="en-US" altLang="zh-TW" sz="1400" b="0" dirty="0" err="1">
                <a:solidFill>
                  <a:srgbClr val="D4D4D4"/>
                </a:solidFill>
                <a:effectLst/>
                <a:latin typeface="Consolas"/>
              </a:rPr>
              <a:t>keras.layers.Activation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/>
              </a:rPr>
              <a:t>'</a:t>
            </a:r>
            <a:r>
              <a:rPr lang="en-US" altLang="zh-TW" sz="1400" b="0" dirty="0" err="1">
                <a:solidFill>
                  <a:srgbClr val="CE9178"/>
                </a:solidFill>
                <a:effectLst/>
                <a:latin typeface="Consolas"/>
              </a:rPr>
              <a:t>tanh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/>
              </a:rPr>
              <a:t>'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en-US" altLang="zh-TW" sz="1400" b="0" dirty="0">
                <a:solidFill>
                  <a:srgbClr val="D4D4D4"/>
                </a:solidFill>
                <a:effectLst/>
                <a:latin typeface="Consolas"/>
              </a:rPr>
              <a:t>    keras.layers.Conv2D(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/>
              </a:rPr>
              <a:t>16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/>
              </a:rPr>
              <a:t>, (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/>
              </a:rPr>
              <a:t>5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/>
              </a:rPr>
              <a:t>,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/>
              </a:rPr>
              <a:t>5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/>
              </a:rPr>
              <a:t>)),</a:t>
            </a:r>
          </a:p>
          <a:p>
            <a:r>
              <a:rPr lang="en-US" altLang="zh-TW" sz="1400" b="0" dirty="0">
                <a:solidFill>
                  <a:srgbClr val="D4D4D4"/>
                </a:solidFill>
                <a:effectLst/>
                <a:latin typeface="Consolas"/>
              </a:rPr>
              <a:t>    keras.layers.AveragePooling2D(),</a:t>
            </a:r>
          </a:p>
          <a:p>
            <a:r>
              <a:rPr lang="en-US" altLang="zh-TW" sz="1400" b="0" dirty="0">
                <a:solidFill>
                  <a:srgbClr val="D4D4D4"/>
                </a:solidFill>
                <a:effectLst/>
                <a:latin typeface="Consolas"/>
              </a:rPr>
              <a:t>    </a:t>
            </a:r>
            <a:r>
              <a:rPr lang="en-US" altLang="zh-TW" sz="1400" b="0" dirty="0" err="1">
                <a:solidFill>
                  <a:srgbClr val="D4D4D4"/>
                </a:solidFill>
                <a:effectLst/>
                <a:latin typeface="Consolas"/>
              </a:rPr>
              <a:t>keras.layers.Activation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/>
              </a:rPr>
              <a:t>'</a:t>
            </a:r>
            <a:r>
              <a:rPr lang="en-US" altLang="zh-TW" sz="1400" b="0" dirty="0" err="1">
                <a:solidFill>
                  <a:srgbClr val="CE9178"/>
                </a:solidFill>
                <a:effectLst/>
                <a:latin typeface="Consolas"/>
              </a:rPr>
              <a:t>tanh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/>
              </a:rPr>
              <a:t>'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en-US" altLang="zh-TW" sz="1400" b="0" dirty="0">
                <a:solidFill>
                  <a:srgbClr val="D4D4D4"/>
                </a:solidFill>
                <a:effectLst/>
                <a:latin typeface="Consolas"/>
              </a:rPr>
              <a:t>    keras.layers.Conv2D(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/>
              </a:rPr>
              <a:t>120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/>
              </a:rPr>
              <a:t>, (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/>
              </a:rPr>
              <a:t>5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/>
              </a:rPr>
              <a:t>, 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/>
              </a:rPr>
              <a:t>5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/>
              </a:rPr>
              <a:t>)),</a:t>
            </a:r>
          </a:p>
          <a:p>
            <a:r>
              <a:rPr lang="en-US" altLang="zh-TW" sz="1400" dirty="0">
                <a:solidFill>
                  <a:srgbClr val="D4D4D4"/>
                </a:solidFill>
                <a:latin typeface="Consolas"/>
              </a:rPr>
              <a:t>    </a:t>
            </a:r>
            <a:r>
              <a:rPr lang="en-US" altLang="zh-TW" sz="1400" b="0" dirty="0">
                <a:solidFill>
                  <a:srgbClr val="6A9955"/>
                </a:solidFill>
                <a:effectLst/>
                <a:latin typeface="Consolas"/>
              </a:rPr>
              <a:t># Note: If the input to the Dense layer has a rank greater than 2</a:t>
            </a:r>
          </a:p>
          <a:p>
            <a:r>
              <a:rPr lang="en-US" altLang="zh-TW" sz="1400" dirty="0">
                <a:solidFill>
                  <a:srgbClr val="6A9955"/>
                </a:solidFill>
                <a:latin typeface="Consolas"/>
              </a:rPr>
              <a:t>    # </a:t>
            </a:r>
            <a:r>
              <a:rPr lang="en-US" altLang="zh-TW" sz="1400" b="0" dirty="0">
                <a:solidFill>
                  <a:srgbClr val="6A9955"/>
                </a:solidFill>
                <a:effectLst/>
                <a:latin typeface="Consolas"/>
              </a:rPr>
              <a:t>then it is flattened prior to the initial dot product with kernel.</a:t>
            </a:r>
          </a:p>
          <a:p>
            <a:r>
              <a:rPr lang="en-US" altLang="zh-TW" sz="1400" b="0" dirty="0">
                <a:solidFill>
                  <a:srgbClr val="D4D4D4"/>
                </a:solidFill>
                <a:effectLst/>
                <a:latin typeface="Consolas"/>
              </a:rPr>
              <a:t>    </a:t>
            </a:r>
            <a:r>
              <a:rPr lang="en-US" altLang="zh-TW" sz="1400" b="0" dirty="0" err="1">
                <a:solidFill>
                  <a:srgbClr val="D4D4D4"/>
                </a:solidFill>
                <a:effectLst/>
                <a:latin typeface="Consolas"/>
              </a:rPr>
              <a:t>keras.layers.Dense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/>
              </a:rPr>
              <a:t>84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/>
              </a:rPr>
              <a:t>,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/>
              </a:rPr>
              <a:t>activation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/>
              </a:rPr>
              <a:t>=</a:t>
            </a:r>
            <a:r>
              <a:rPr lang="en-US" altLang="zh-TW" sz="1400" b="0" dirty="0" err="1">
                <a:solidFill>
                  <a:srgbClr val="D4D4D4"/>
                </a:solidFill>
                <a:effectLst/>
                <a:latin typeface="Consolas"/>
              </a:rPr>
              <a:t>tf.nn.tanh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/>
              </a:rPr>
              <a:t>),</a:t>
            </a:r>
          </a:p>
          <a:p>
            <a:r>
              <a:rPr lang="en-US" altLang="zh-TW" sz="1400" b="0" dirty="0">
                <a:solidFill>
                  <a:srgbClr val="D4D4D4"/>
                </a:solidFill>
                <a:effectLst/>
                <a:latin typeface="Consolas"/>
              </a:rPr>
              <a:t>    </a:t>
            </a:r>
            <a:r>
              <a:rPr lang="en-US" altLang="zh-TW" sz="1400" b="0" dirty="0" err="1">
                <a:solidFill>
                  <a:srgbClr val="D4D4D4"/>
                </a:solidFill>
                <a:effectLst/>
                <a:latin typeface="Consolas"/>
              </a:rPr>
              <a:t>keras.layers.Dense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en-US" altLang="zh-TW" sz="1400" b="0" dirty="0">
                <a:solidFill>
                  <a:srgbClr val="B5CEA8"/>
                </a:solidFill>
                <a:effectLst/>
                <a:latin typeface="Consolas"/>
              </a:rPr>
              <a:t>10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/>
              </a:rPr>
              <a:t>, </a:t>
            </a:r>
            <a:r>
              <a:rPr lang="en-US" altLang="zh-TW" sz="1400" b="0" dirty="0">
                <a:solidFill>
                  <a:srgbClr val="9CDCFE"/>
                </a:solidFill>
                <a:effectLst/>
                <a:latin typeface="Consolas"/>
              </a:rPr>
              <a:t>activation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/>
              </a:rPr>
              <a:t>=</a:t>
            </a:r>
            <a:r>
              <a:rPr lang="en-US" altLang="zh-TW" sz="1400" b="0" dirty="0" err="1">
                <a:solidFill>
                  <a:srgbClr val="D4D4D4"/>
                </a:solidFill>
                <a:effectLst/>
                <a:latin typeface="Consolas"/>
              </a:rPr>
              <a:t>tf.nn.softmax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/>
              </a:rPr>
              <a:t>)</a:t>
            </a:r>
          </a:p>
          <a:p>
            <a:r>
              <a:rPr lang="en-US" altLang="zh-TW" sz="1400" b="0" dirty="0">
                <a:solidFill>
                  <a:srgbClr val="D4D4D4"/>
                </a:solidFill>
                <a:effectLst/>
                <a:latin typeface="Consolas"/>
              </a:rPr>
              <a:t>])</a:t>
            </a:r>
          </a:p>
        </p:txBody>
      </p:sp>
      <p:sp>
        <p:nvSpPr>
          <p:cNvPr id="33" name="矩形 32"/>
          <p:cNvSpPr/>
          <p:nvPr/>
        </p:nvSpPr>
        <p:spPr>
          <a:xfrm>
            <a:off x="3887924" y="1844824"/>
            <a:ext cx="2556284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1" name="直線單箭頭接點 40"/>
          <p:cNvCxnSpPr/>
          <p:nvPr/>
        </p:nvCxnSpPr>
        <p:spPr>
          <a:xfrm>
            <a:off x="2123728" y="2132856"/>
            <a:ext cx="0" cy="41044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/>
          <p:nvPr/>
        </p:nvCxnSpPr>
        <p:spPr>
          <a:xfrm>
            <a:off x="2411760" y="2348880"/>
            <a:ext cx="1008112" cy="38884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>
            <a:off x="2699792" y="2780928"/>
            <a:ext cx="1800200" cy="36724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/>
          <p:nvPr/>
        </p:nvCxnSpPr>
        <p:spPr>
          <a:xfrm>
            <a:off x="3203848" y="3068960"/>
            <a:ext cx="2088232" cy="33843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>
            <a:off x="4175956" y="3429000"/>
            <a:ext cx="1836204" cy="28083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/>
          <p:nvPr/>
        </p:nvCxnSpPr>
        <p:spPr>
          <a:xfrm>
            <a:off x="5364088" y="4005064"/>
            <a:ext cx="1512168" cy="24482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/>
          <p:nvPr/>
        </p:nvCxnSpPr>
        <p:spPr>
          <a:xfrm>
            <a:off x="5724128" y="4257092"/>
            <a:ext cx="1728192" cy="19802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8649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20724"/>
          </a:xfrm>
        </p:spPr>
        <p:txBody>
          <a:bodyPr>
            <a:noAutofit/>
          </a:bodyPr>
          <a:lstStyle/>
          <a:p>
            <a:pPr algn="l"/>
            <a:r>
              <a:rPr lang="en-US" altLang="zh-TW" sz="2800" b="1" dirty="0"/>
              <a:t>5.3 Train 1 epoch from initial status and show training loss at the end of the epoch. (10%) (2/4)</a:t>
            </a:r>
            <a:endParaRPr lang="zh-TW" altLang="en-US" sz="2800" b="1" dirty="0"/>
          </a:p>
        </p:txBody>
      </p:sp>
      <p:sp>
        <p:nvSpPr>
          <p:cNvPr id="5" name="文字方塊 4"/>
          <p:cNvSpPr txBox="1"/>
          <p:nvPr/>
        </p:nvSpPr>
        <p:spPr>
          <a:xfrm>
            <a:off x="457200" y="1700808"/>
            <a:ext cx="8229600" cy="20313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/>
              </a:rPr>
              <a:t>optimizer =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/>
              </a:rPr>
              <a:t>keras.optimizers.SGD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en-US" altLang="zh-TW" b="0" dirty="0" err="1">
                <a:solidFill>
                  <a:srgbClr val="9CDCFE"/>
                </a:solidFill>
                <a:effectLst/>
                <a:latin typeface="Consolas"/>
              </a:rPr>
              <a:t>learning_rate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/>
              </a:rPr>
              <a:t>=1e-3)</a:t>
            </a: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/>
              </a:rPr>
              <a:t>loss =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/>
              </a:rPr>
              <a:t>keras.losses.get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/>
              </a:rPr>
              <a:t>'</a:t>
            </a:r>
            <a:r>
              <a:rPr lang="en-US" altLang="zh-TW" b="0" dirty="0" err="1">
                <a:solidFill>
                  <a:srgbClr val="CE9178"/>
                </a:solidFill>
                <a:effectLst/>
                <a:latin typeface="Consolas"/>
              </a:rPr>
              <a:t>sparse_categorical_crossentropy</a:t>
            </a:r>
            <a:r>
              <a:rPr lang="en-US" altLang="zh-TW" b="0" dirty="0">
                <a:solidFill>
                  <a:srgbClr val="CE9178"/>
                </a:solidFill>
                <a:effectLst/>
                <a:latin typeface="Consolas"/>
              </a:rPr>
              <a:t>'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/>
              </a:rPr>
              <a:t>)</a:t>
            </a:r>
          </a:p>
          <a:p>
            <a:endParaRPr lang="en-US" altLang="zh-TW" dirty="0">
              <a:solidFill>
                <a:srgbClr val="D4D4D4"/>
              </a:solidFill>
              <a:latin typeface="Consolas"/>
            </a:endParaRPr>
          </a:p>
          <a:p>
            <a:r>
              <a:rPr lang="en-US" altLang="zh-TW" b="0" dirty="0" err="1">
                <a:solidFill>
                  <a:srgbClr val="D4D4D4"/>
                </a:solidFill>
                <a:effectLst/>
                <a:latin typeface="Consolas"/>
              </a:rPr>
              <a:t>train_data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/>
              </a:rPr>
              <a:t> = 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/>
              </a:rPr>
              <a:t>train_data.batch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/>
              </a:rPr>
              <a:t>batch_size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/>
              </a:rPr>
              <a:t>, </a:t>
            </a:r>
            <a:r>
              <a:rPr lang="en-US" altLang="zh-TW" b="0" dirty="0" err="1">
                <a:solidFill>
                  <a:srgbClr val="9CDCFE"/>
                </a:solidFill>
                <a:effectLst/>
                <a:latin typeface="Consolas"/>
              </a:rPr>
              <a:t>drop_remainder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/>
              </a:rPr>
              <a:t>=</a:t>
            </a:r>
            <a:r>
              <a:rPr lang="en-US" altLang="zh-TW" b="0" dirty="0">
                <a:solidFill>
                  <a:srgbClr val="569CD6"/>
                </a:solidFill>
                <a:effectLst/>
                <a:latin typeface="Consolas"/>
              </a:rPr>
              <a:t>True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/>
              </a:rPr>
              <a:t>)</a:t>
            </a:r>
          </a:p>
          <a:p>
            <a:r>
              <a:rPr lang="en-US" altLang="zh-TW" b="0" dirty="0" err="1">
                <a:solidFill>
                  <a:srgbClr val="D4D4D4"/>
                </a:solidFill>
                <a:effectLst/>
                <a:latin typeface="Consolas"/>
              </a:rPr>
              <a:t>data_length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/>
              </a:rPr>
              <a:t> = </a:t>
            </a:r>
            <a:r>
              <a:rPr lang="en-US" altLang="zh-TW" b="0" dirty="0" err="1">
                <a:solidFill>
                  <a:srgbClr val="DCDCAA"/>
                </a:solidFill>
                <a:effectLst/>
                <a:latin typeface="Consolas"/>
              </a:rPr>
              <a:t>len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en-US" altLang="zh-TW" b="0" dirty="0">
                <a:solidFill>
                  <a:srgbClr val="4EC9B0"/>
                </a:solidFill>
                <a:effectLst/>
                <a:latin typeface="Consolas"/>
              </a:rPr>
              <a:t>list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en-US" altLang="zh-TW" b="0" dirty="0" err="1">
                <a:solidFill>
                  <a:srgbClr val="D4D4D4"/>
                </a:solidFill>
                <a:effectLst/>
                <a:latin typeface="Consolas"/>
              </a:rPr>
              <a:t>train_data</a:t>
            </a:r>
            <a:r>
              <a:rPr lang="en-US" altLang="zh-TW" b="0" dirty="0">
                <a:solidFill>
                  <a:srgbClr val="D4D4D4"/>
                </a:solidFill>
                <a:effectLst/>
                <a:latin typeface="Consolas"/>
              </a:rPr>
              <a:t>)) 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/>
              </a:rPr>
              <a:t># how many batches</a:t>
            </a:r>
            <a:endParaRPr lang="en-US" altLang="zh-TW" b="0" dirty="0">
              <a:solidFill>
                <a:srgbClr val="D4D4D4"/>
              </a:solidFill>
              <a:effectLst/>
              <a:latin typeface="Consolas"/>
            </a:endParaRPr>
          </a:p>
          <a:p>
            <a:endParaRPr lang="en-US" altLang="zh-TW" dirty="0">
              <a:solidFill>
                <a:srgbClr val="D4D4D4"/>
              </a:solidFill>
              <a:latin typeface="Consolas"/>
            </a:endParaRPr>
          </a:p>
          <a:p>
            <a:r>
              <a:rPr lang="en-US" altLang="zh-TW" b="0" dirty="0">
                <a:solidFill>
                  <a:srgbClr val="D4D4D4"/>
                </a:solidFill>
                <a:effectLst/>
                <a:latin typeface="Consolas"/>
              </a:rPr>
              <a:t>losses = [] </a:t>
            </a:r>
            <a:r>
              <a:rPr lang="en-US" altLang="zh-TW" b="0" dirty="0">
                <a:solidFill>
                  <a:srgbClr val="6A9955"/>
                </a:solidFill>
                <a:effectLst/>
                <a:latin typeface="Consolas"/>
              </a:rPr>
              <a:t># container to save losses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57200" y="4461986"/>
            <a:ext cx="822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Consolas" panose="020B0609020204030204" pitchFamily="49" charset="0"/>
              </a:rPr>
              <a:t>Description:</a:t>
            </a:r>
            <a:endParaRPr lang="en-US" altLang="zh-TW" sz="1600" dirty="0">
              <a:latin typeface="Consolas" panose="020B0609020204030204" pitchFamily="49" charset="0"/>
            </a:endParaRPr>
          </a:p>
          <a:p>
            <a:r>
              <a:rPr lang="en-US" altLang="zh-TW" sz="1600" dirty="0">
                <a:latin typeface="Consolas" panose="020B0609020204030204" pitchFamily="49" charset="0"/>
              </a:rPr>
              <a:t>  </a:t>
            </a:r>
            <a:r>
              <a:rPr lang="en-US" altLang="zh-TW" sz="1600" dirty="0" err="1">
                <a:latin typeface="Consolas" panose="020B0609020204030204" pitchFamily="49" charset="0"/>
              </a:rPr>
              <a:t>Dataset.batch</a:t>
            </a:r>
            <a:r>
              <a:rPr lang="en-US" altLang="zh-TW" sz="1600" dirty="0">
                <a:latin typeface="Consolas" panose="020B0609020204030204" pitchFamily="49" charset="0"/>
              </a:rPr>
              <a:t>(</a:t>
            </a:r>
            <a:r>
              <a:rPr lang="en-US" altLang="zh-TW" sz="1600" dirty="0" err="1">
                <a:effectLst/>
                <a:latin typeface="Consolas" panose="020B0609020204030204" pitchFamily="49" charset="0"/>
              </a:rPr>
              <a:t>batch_size</a:t>
            </a:r>
            <a:r>
              <a:rPr lang="en-US" altLang="zh-TW" sz="1600" dirty="0">
                <a:effectLst/>
                <a:latin typeface="Consolas" panose="020B0609020204030204" pitchFamily="49" charset="0"/>
              </a:rPr>
              <a:t>, </a:t>
            </a:r>
            <a:r>
              <a:rPr lang="en-US" altLang="zh-TW" sz="1600" dirty="0" err="1">
                <a:effectLst/>
                <a:latin typeface="Consolas" panose="020B0609020204030204" pitchFamily="49" charset="0"/>
              </a:rPr>
              <a:t>drop_remainder</a:t>
            </a:r>
            <a:r>
              <a:rPr lang="en-US" altLang="zh-TW" sz="1600" dirty="0"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600" dirty="0">
                <a:solidFill>
                  <a:srgbClr val="539EEA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zh-TW" sz="16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zh-TW" sz="1600" dirty="0">
                <a:latin typeface="Consolas" panose="020B0609020204030204" pitchFamily="49" charset="0"/>
              </a:rPr>
              <a:t>    - Combines consecutive elements of this dataset into batches</a:t>
            </a:r>
          </a:p>
          <a:p>
            <a:endParaRPr lang="en-US" altLang="zh-TW" sz="1600" dirty="0">
              <a:latin typeface="Consolas" panose="020B0609020204030204" pitchFamily="49" charset="0"/>
            </a:endParaRPr>
          </a:p>
          <a:p>
            <a:r>
              <a:rPr lang="en-US" altLang="zh-TW" sz="1600" b="1" dirty="0">
                <a:latin typeface="Consolas" panose="020B0609020204030204" pitchFamily="49" charset="0"/>
              </a:rPr>
              <a:t>Reference:</a:t>
            </a:r>
          </a:p>
          <a:p>
            <a:r>
              <a:rPr lang="en-US" altLang="zh-TW" sz="1600" dirty="0">
                <a:latin typeface="Consolas" panose="020B0609020204030204" pitchFamily="49" charset="0"/>
                <a:hlinkClick r:id="rId2"/>
              </a:rPr>
              <a:t>https://www.tensorflow.org/api_docs/python/tf/data/Dataset#batch</a:t>
            </a:r>
            <a:endParaRPr lang="en-US" altLang="zh-TW" sz="16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9813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11303"/>
          </a:xfrm>
        </p:spPr>
        <p:txBody>
          <a:bodyPr>
            <a:noAutofit/>
          </a:bodyPr>
          <a:lstStyle/>
          <a:p>
            <a:r>
              <a:rPr lang="en-US" altLang="zh-TW" sz="2800" b="1" dirty="0"/>
              <a:t>5.3 Train 1 epoch from initial status and show training loss at the end of the epoch. (10</a:t>
            </a:r>
            <a:r>
              <a:rPr lang="en-US" altLang="zh-TW" b="1" dirty="0"/>
              <a:t>%) (3/4)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57200" y="1120676"/>
            <a:ext cx="8229600" cy="2308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sz="1600" b="0" dirty="0">
                <a:solidFill>
                  <a:srgbClr val="C586C0"/>
                </a:solidFill>
                <a:effectLst/>
                <a:latin typeface="Consolas"/>
              </a:rPr>
              <a:t>for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 </a:t>
            </a:r>
            <a:r>
              <a:rPr lang="en-US" altLang="zh-TW" sz="1600" b="0" dirty="0" err="1">
                <a:solidFill>
                  <a:srgbClr val="D4D4D4"/>
                </a:solidFill>
                <a:effectLst/>
                <a:latin typeface="Consolas"/>
              </a:rPr>
              <a:t>i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, batch </a:t>
            </a:r>
            <a:r>
              <a:rPr lang="en-US" altLang="zh-TW" sz="1600" b="0" dirty="0">
                <a:solidFill>
                  <a:srgbClr val="569CD6"/>
                </a:solidFill>
                <a:effectLst/>
                <a:latin typeface="Consolas"/>
              </a:rPr>
              <a:t>in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 </a:t>
            </a:r>
            <a:r>
              <a:rPr lang="en-US" altLang="zh-TW" sz="1600" b="0" dirty="0">
                <a:solidFill>
                  <a:srgbClr val="DCDCAA"/>
                </a:solidFill>
                <a:effectLst/>
                <a:latin typeface="Consolas"/>
              </a:rPr>
              <a:t>enumerate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en-US" altLang="zh-TW" sz="1600" b="0" dirty="0" err="1">
                <a:solidFill>
                  <a:srgbClr val="D4D4D4"/>
                </a:solidFill>
                <a:effectLst/>
                <a:latin typeface="Consolas"/>
              </a:rPr>
              <a:t>train_data.take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(-</a:t>
            </a:r>
            <a:r>
              <a:rPr lang="en-US" altLang="zh-TW" sz="1600" b="0" dirty="0">
                <a:solidFill>
                  <a:srgbClr val="B5CEA8"/>
                </a:solidFill>
                <a:effectLst/>
                <a:latin typeface="Consolas"/>
              </a:rPr>
              <a:t>1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)):</a:t>
            </a:r>
          </a:p>
          <a:p>
            <a:r>
              <a:rPr lang="en-US" altLang="zh-TW" sz="1600" b="0" dirty="0">
                <a:solidFill>
                  <a:srgbClr val="C586C0"/>
                </a:solidFill>
                <a:effectLst/>
                <a:latin typeface="Consolas"/>
              </a:rPr>
              <a:t>    with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 </a:t>
            </a:r>
            <a:r>
              <a:rPr lang="en-US" altLang="zh-TW" sz="1600" b="0" dirty="0" err="1">
                <a:solidFill>
                  <a:srgbClr val="D4D4D4"/>
                </a:solidFill>
                <a:effectLst/>
                <a:latin typeface="Consolas"/>
              </a:rPr>
              <a:t>tf.GradientTape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() </a:t>
            </a:r>
            <a:r>
              <a:rPr lang="en-US" altLang="zh-TW" sz="1600" b="0" dirty="0">
                <a:solidFill>
                  <a:srgbClr val="C586C0"/>
                </a:solidFill>
                <a:effectLst/>
                <a:latin typeface="Consolas"/>
              </a:rPr>
              <a:t>as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 tape:</a:t>
            </a:r>
          </a:p>
          <a:p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        y = model(batch[</a:t>
            </a:r>
            <a:r>
              <a:rPr lang="en-US" altLang="zh-TW" sz="1600" b="0" dirty="0">
                <a:solidFill>
                  <a:srgbClr val="B5CEA8"/>
                </a:solidFill>
                <a:effectLst/>
                <a:latin typeface="Consolas"/>
              </a:rPr>
              <a:t>0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]) </a:t>
            </a:r>
            <a:r>
              <a:rPr lang="en-US" altLang="zh-TW" sz="1600" b="0" dirty="0">
                <a:solidFill>
                  <a:srgbClr val="6A9955"/>
                </a:solidFill>
                <a:effectLst/>
                <a:latin typeface="Consolas"/>
              </a:rPr>
              <a:t># batch[0] =&gt; images</a:t>
            </a:r>
            <a:endParaRPr lang="en-US" altLang="zh-TW" sz="1600" b="0" dirty="0">
              <a:solidFill>
                <a:srgbClr val="D4D4D4"/>
              </a:solidFill>
              <a:effectLst/>
              <a:latin typeface="Consolas"/>
            </a:endParaRPr>
          </a:p>
          <a:p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        l = loss(batch[</a:t>
            </a:r>
            <a:r>
              <a:rPr lang="en-US" altLang="zh-TW" sz="1600" b="0" dirty="0">
                <a:solidFill>
                  <a:srgbClr val="B5CEA8"/>
                </a:solidFill>
                <a:effectLst/>
                <a:latin typeface="Consolas"/>
              </a:rPr>
              <a:t>1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], y) </a:t>
            </a:r>
            <a:r>
              <a:rPr lang="en-US" altLang="zh-TW" sz="1600" b="0" dirty="0">
                <a:solidFill>
                  <a:srgbClr val="6A9955"/>
                </a:solidFill>
                <a:effectLst/>
                <a:latin typeface="Consolas"/>
              </a:rPr>
              <a:t># batch[1] =&gt; labels</a:t>
            </a:r>
            <a:endParaRPr lang="en-US" altLang="zh-TW" sz="1600" b="0" dirty="0">
              <a:solidFill>
                <a:srgbClr val="D4D4D4"/>
              </a:solidFill>
              <a:effectLst/>
              <a:latin typeface="Consolas"/>
            </a:endParaRPr>
          </a:p>
          <a:p>
            <a:b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</a:b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    grads = </a:t>
            </a:r>
            <a:r>
              <a:rPr lang="en-US" altLang="zh-TW" sz="1600" b="0" dirty="0" err="1">
                <a:solidFill>
                  <a:srgbClr val="D4D4D4"/>
                </a:solidFill>
                <a:effectLst/>
                <a:latin typeface="Consolas"/>
              </a:rPr>
              <a:t>tape.gradient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(l, </a:t>
            </a:r>
            <a:r>
              <a:rPr lang="en-US" altLang="zh-TW" sz="1600" b="0" dirty="0" err="1">
                <a:solidFill>
                  <a:srgbClr val="D4D4D4"/>
                </a:solidFill>
                <a:effectLst/>
                <a:latin typeface="Consolas"/>
              </a:rPr>
              <a:t>model.trainable_variables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)</a:t>
            </a:r>
          </a:p>
          <a:p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    </a:t>
            </a:r>
            <a:r>
              <a:rPr lang="en-US" altLang="zh-TW" sz="1600" b="0" dirty="0" err="1">
                <a:solidFill>
                  <a:srgbClr val="D4D4D4"/>
                </a:solidFill>
                <a:effectLst/>
                <a:latin typeface="Consolas"/>
              </a:rPr>
              <a:t>optimizer.apply_gradients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en-US" altLang="zh-TW" sz="1600" b="0" dirty="0">
                <a:solidFill>
                  <a:srgbClr val="DCDCAA"/>
                </a:solidFill>
                <a:effectLst/>
                <a:latin typeface="Consolas"/>
              </a:rPr>
              <a:t>zip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(grads, </a:t>
            </a:r>
            <a:r>
              <a:rPr lang="en-US" altLang="zh-TW" sz="1600" b="0" dirty="0" err="1">
                <a:solidFill>
                  <a:srgbClr val="D4D4D4"/>
                </a:solidFill>
                <a:effectLst/>
                <a:latin typeface="Consolas"/>
              </a:rPr>
              <a:t>model.trainable_variables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))</a:t>
            </a:r>
          </a:p>
          <a:p>
            <a:b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</a:b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    losses += [</a:t>
            </a:r>
            <a:r>
              <a:rPr lang="en-US" altLang="zh-TW" sz="1600" b="0" dirty="0" err="1">
                <a:solidFill>
                  <a:srgbClr val="D4D4D4"/>
                </a:solidFill>
                <a:effectLst/>
                <a:latin typeface="Consolas"/>
              </a:rPr>
              <a:t>tf.reduce_mean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(l).</a:t>
            </a:r>
            <a:r>
              <a:rPr lang="en-US" altLang="zh-TW" sz="1600" b="0" dirty="0" err="1">
                <a:solidFill>
                  <a:srgbClr val="D4D4D4"/>
                </a:solidFill>
                <a:effectLst/>
                <a:latin typeface="Consolas"/>
              </a:rPr>
              <a:t>numpy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()]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57200" y="3564791"/>
            <a:ext cx="82296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Consolas" panose="020B0609020204030204" pitchFamily="49" charset="0"/>
              </a:rPr>
              <a:t>Description:</a:t>
            </a:r>
          </a:p>
          <a:p>
            <a:r>
              <a:rPr lang="en-US" altLang="zh-TW" sz="1600" dirty="0">
                <a:latin typeface="Consolas" panose="020B0609020204030204" pitchFamily="49" charset="0"/>
              </a:rPr>
              <a:t>  </a:t>
            </a:r>
            <a:r>
              <a:rPr lang="en-US" altLang="zh-TW" sz="1600" dirty="0" err="1">
                <a:latin typeface="Consolas" panose="020B0609020204030204" pitchFamily="49" charset="0"/>
              </a:rPr>
              <a:t>Dataset.take</a:t>
            </a:r>
            <a:r>
              <a:rPr lang="en-US" altLang="zh-TW" sz="1600" dirty="0">
                <a:latin typeface="Consolas" panose="020B0609020204030204" pitchFamily="49" charset="0"/>
              </a:rPr>
              <a:t>(</a:t>
            </a:r>
            <a:r>
              <a:rPr lang="en-US" altLang="zh-TW" sz="1600" dirty="0">
                <a:effectLst/>
                <a:latin typeface="Consolas" panose="020B0609020204030204" pitchFamily="49" charset="0"/>
              </a:rPr>
              <a:t>count</a:t>
            </a:r>
            <a:r>
              <a:rPr lang="en-US" altLang="zh-TW" sz="16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zh-TW" sz="1600" dirty="0">
                <a:latin typeface="Consolas" panose="020B0609020204030204" pitchFamily="49" charset="0"/>
              </a:rPr>
              <a:t>    - Creates a Dataset with at most count elements from this dataset</a:t>
            </a:r>
          </a:p>
          <a:p>
            <a:r>
              <a:rPr lang="en-US" altLang="zh-TW" sz="1600" dirty="0">
                <a:latin typeface="Consolas" panose="020B0609020204030204" pitchFamily="49" charset="0"/>
              </a:rPr>
              <a:t>    - If count is -1, the new dataset will contain all elements of this dataset</a:t>
            </a:r>
          </a:p>
          <a:p>
            <a:r>
              <a:rPr lang="en-US" altLang="zh-TW" sz="1600" dirty="0">
                <a:latin typeface="Consolas" panose="020B0609020204030204" pitchFamily="49" charset="0"/>
              </a:rPr>
              <a:t>  </a:t>
            </a:r>
            <a:r>
              <a:rPr lang="en-US" altLang="zh-TW" sz="1600" dirty="0" err="1">
                <a:latin typeface="Consolas" panose="020B0609020204030204" pitchFamily="49" charset="0"/>
              </a:rPr>
              <a:t>tf.GradientTape</a:t>
            </a:r>
            <a:endParaRPr lang="en-US" altLang="zh-TW" sz="1600" dirty="0">
              <a:latin typeface="Consolas" panose="020B0609020204030204" pitchFamily="49" charset="0"/>
            </a:endParaRPr>
          </a:p>
          <a:p>
            <a:r>
              <a:rPr lang="en-US" altLang="zh-TW" sz="1600" dirty="0">
                <a:latin typeface="Consolas" panose="020B0609020204030204" pitchFamily="49" charset="0"/>
              </a:rPr>
              <a:t>    - Record operations for automatic differentiation</a:t>
            </a:r>
          </a:p>
          <a:p>
            <a:r>
              <a:rPr lang="en-US" altLang="zh-TW" sz="1600" dirty="0">
                <a:latin typeface="Consolas" panose="020B0609020204030204" pitchFamily="49" charset="0"/>
              </a:rPr>
              <a:t>  </a:t>
            </a:r>
            <a:r>
              <a:rPr lang="en-US" altLang="zh-TW" sz="1600" dirty="0" err="1">
                <a:latin typeface="Consolas" panose="020B0609020204030204" pitchFamily="49" charset="0"/>
              </a:rPr>
              <a:t>tf.GradientTape.gradient</a:t>
            </a:r>
            <a:r>
              <a:rPr lang="en-US" altLang="zh-TW" sz="1600" dirty="0">
                <a:latin typeface="Consolas" panose="020B0609020204030204" pitchFamily="49" charset="0"/>
              </a:rPr>
              <a:t>()</a:t>
            </a:r>
          </a:p>
          <a:p>
            <a:r>
              <a:rPr lang="en-US" altLang="zh-TW" sz="1600" dirty="0">
                <a:latin typeface="Consolas" panose="020B0609020204030204" pitchFamily="49" charset="0"/>
              </a:rPr>
              <a:t>    - Computes the gradient using operations recorded in context of this tape</a:t>
            </a:r>
          </a:p>
          <a:p>
            <a:r>
              <a:rPr lang="en-US" altLang="zh-TW" sz="1600" b="1" dirty="0">
                <a:latin typeface="Consolas" panose="020B0609020204030204" pitchFamily="49" charset="0"/>
              </a:rPr>
              <a:t>Reference:</a:t>
            </a:r>
          </a:p>
          <a:p>
            <a:r>
              <a:rPr lang="en-US" altLang="zh-TW" sz="1600" dirty="0">
                <a:latin typeface="Consolas" panose="020B0609020204030204" pitchFamily="49" charset="0"/>
                <a:hlinkClick r:id="rId2"/>
              </a:rPr>
              <a:t>https://www.tensorflow.org/api_docs/python/tf/data/Dataset#batch</a:t>
            </a:r>
            <a:endParaRPr lang="en-US" altLang="zh-TW" sz="1600" b="1" dirty="0">
              <a:latin typeface="Consolas" panose="020B0609020204030204" pitchFamily="49" charset="0"/>
            </a:endParaRPr>
          </a:p>
          <a:p>
            <a:r>
              <a:rPr lang="en-US" altLang="zh-TW" sz="1600" dirty="0">
                <a:latin typeface="Consolas" panose="020B0609020204030204" pitchFamily="49" charset="0"/>
                <a:hlinkClick r:id="rId3"/>
              </a:rPr>
              <a:t>https://www.tensorflow.org/api_docs/python/tf/GradientTape</a:t>
            </a:r>
            <a:endParaRPr lang="en-US" altLang="zh-TW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3658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11303"/>
          </a:xfrm>
        </p:spPr>
        <p:txBody>
          <a:bodyPr>
            <a:noAutofit/>
          </a:bodyPr>
          <a:lstStyle/>
          <a:p>
            <a:r>
              <a:rPr lang="en-US" altLang="zh-TW" sz="2800" b="1" dirty="0"/>
              <a:t>5.3 Train 1 epoch from initial status and show training loss at the end of the epoch. (10%) </a:t>
            </a:r>
            <a:r>
              <a:rPr lang="en-US" altLang="zh-TW" b="1" dirty="0"/>
              <a:t>(4/4)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B192423-2D90-4852-9E67-AEB1AA15E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5" y="1581150"/>
            <a:ext cx="6305550" cy="5105400"/>
          </a:xfrm>
          <a:prstGeom prst="rect">
            <a:avLst/>
          </a:prstGeom>
        </p:spPr>
      </p:pic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72F8A0F7-7F74-4F3B-8388-35A9293DF4FE}"/>
              </a:ext>
            </a:extLst>
          </p:cNvPr>
          <p:cNvSpPr txBox="1">
            <a:spLocks/>
          </p:cNvSpPr>
          <p:nvPr/>
        </p:nvSpPr>
        <p:spPr>
          <a:xfrm>
            <a:off x="0" y="945221"/>
            <a:ext cx="9070825" cy="56414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zh-TW" sz="2400" dirty="0"/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12805818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35073"/>
            <a:ext cx="9144000" cy="622679"/>
          </a:xfrm>
        </p:spPr>
        <p:txBody>
          <a:bodyPr>
            <a:noAutofit/>
          </a:bodyPr>
          <a:lstStyle/>
          <a:p>
            <a:pPr algn="l"/>
            <a:r>
              <a:rPr lang="en-US" altLang="zh-TW" sz="2400" b="1" dirty="0"/>
              <a:t>5.4 Train your model at least 50 epochs by your own computer, save your model and take a screenshot of your training loss and accuracy. (10%) (1/3)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57200" y="1859340"/>
            <a:ext cx="8229600" cy="15696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sz="1600" b="0" dirty="0" err="1">
                <a:solidFill>
                  <a:srgbClr val="D4D4D4"/>
                </a:solidFill>
                <a:effectLst/>
                <a:latin typeface="Consolas"/>
              </a:rPr>
              <a:t>ckpt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 = </a:t>
            </a:r>
            <a:r>
              <a:rPr lang="en-US" altLang="zh-TW" sz="1600" b="0" dirty="0" err="1">
                <a:solidFill>
                  <a:srgbClr val="D4D4D4"/>
                </a:solidFill>
                <a:effectLst/>
                <a:latin typeface="Consolas"/>
              </a:rPr>
              <a:t>tf.train.Checkpoint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en-US" altLang="zh-TW" sz="1600" b="0" dirty="0">
                <a:solidFill>
                  <a:srgbClr val="9CDCFE"/>
                </a:solidFill>
                <a:effectLst/>
                <a:latin typeface="Consolas"/>
              </a:rPr>
              <a:t>model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=model)</a:t>
            </a:r>
          </a:p>
          <a:p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manager = </a:t>
            </a:r>
            <a:r>
              <a:rPr lang="en-US" altLang="zh-TW" sz="1600" b="0" dirty="0" err="1">
                <a:solidFill>
                  <a:srgbClr val="D4D4D4"/>
                </a:solidFill>
                <a:effectLst/>
                <a:latin typeface="Consolas"/>
              </a:rPr>
              <a:t>tf.train.CheckpointManager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en-US" altLang="zh-TW" sz="1600" b="0" dirty="0" err="1">
                <a:solidFill>
                  <a:srgbClr val="D4D4D4"/>
                </a:solidFill>
                <a:effectLst/>
                <a:latin typeface="Consolas"/>
              </a:rPr>
              <a:t>ckpt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, </a:t>
            </a:r>
            <a:r>
              <a:rPr lang="en-US" altLang="zh-TW" sz="1600" b="0" dirty="0">
                <a:solidFill>
                  <a:srgbClr val="CE9178"/>
                </a:solidFill>
                <a:effectLst/>
                <a:latin typeface="Consolas"/>
              </a:rPr>
              <a:t>'log/'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)</a:t>
            </a:r>
          </a:p>
          <a:p>
            <a:r>
              <a:rPr lang="en-US" altLang="zh-TW" sz="1600" b="0" dirty="0" err="1">
                <a:solidFill>
                  <a:srgbClr val="D4D4D4"/>
                </a:solidFill>
                <a:effectLst/>
                <a:latin typeface="Consolas"/>
              </a:rPr>
              <a:t>latest_checkpoint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 = </a:t>
            </a:r>
            <a:r>
              <a:rPr lang="en-US" altLang="zh-TW" sz="1600" b="0" dirty="0" err="1">
                <a:solidFill>
                  <a:srgbClr val="D4D4D4"/>
                </a:solidFill>
                <a:effectLst/>
                <a:latin typeface="Consolas"/>
              </a:rPr>
              <a:t>manager.latest_checkpoint</a:t>
            </a:r>
            <a:endParaRPr lang="en-US" altLang="zh-TW" sz="1600" b="0" dirty="0">
              <a:solidFill>
                <a:srgbClr val="D4D4D4"/>
              </a:solidFill>
              <a:effectLst/>
              <a:latin typeface="Consolas"/>
            </a:endParaRPr>
          </a:p>
          <a:p>
            <a:b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</a:br>
            <a:r>
              <a:rPr lang="en-US" altLang="zh-TW" sz="1600" b="0" dirty="0">
                <a:solidFill>
                  <a:srgbClr val="C586C0"/>
                </a:solidFill>
                <a:effectLst/>
                <a:latin typeface="Consolas"/>
              </a:rPr>
              <a:t>if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 </a:t>
            </a:r>
            <a:r>
              <a:rPr lang="en-US" altLang="zh-TW" sz="1600" b="0" dirty="0" err="1">
                <a:solidFill>
                  <a:srgbClr val="D4D4D4"/>
                </a:solidFill>
                <a:effectLst/>
                <a:latin typeface="Consolas"/>
              </a:rPr>
              <a:t>latest_checkpoint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:</a:t>
            </a:r>
          </a:p>
          <a:p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    </a:t>
            </a:r>
            <a:r>
              <a:rPr lang="en-US" altLang="zh-TW" sz="1600" b="0" dirty="0" err="1">
                <a:solidFill>
                  <a:srgbClr val="D4D4D4"/>
                </a:solidFill>
                <a:effectLst/>
                <a:latin typeface="Consolas"/>
              </a:rPr>
              <a:t>ckpt.restore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en-US" altLang="zh-TW" sz="1600" b="0" dirty="0" err="1">
                <a:solidFill>
                  <a:srgbClr val="D4D4D4"/>
                </a:solidFill>
                <a:effectLst/>
                <a:latin typeface="Consolas"/>
              </a:rPr>
              <a:t>latest_checkpoint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)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57200" y="4105353"/>
            <a:ext cx="822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Consolas" panose="020B0609020204030204" pitchFamily="49" charset="0"/>
              </a:rPr>
              <a:t>Description:</a:t>
            </a:r>
          </a:p>
          <a:p>
            <a:r>
              <a:rPr lang="en-US" altLang="zh-TW" sz="1600" dirty="0">
                <a:latin typeface="Consolas" panose="020B0609020204030204" pitchFamily="49" charset="0"/>
              </a:rPr>
              <a:t>  </a:t>
            </a:r>
            <a:r>
              <a:rPr lang="en-US" altLang="zh-TW" sz="1600" dirty="0" err="1">
                <a:latin typeface="Consolas" panose="020B0609020204030204" pitchFamily="49" charset="0"/>
              </a:rPr>
              <a:t>tf.train.Checkpoint</a:t>
            </a:r>
            <a:r>
              <a:rPr lang="en-US" altLang="zh-TW" sz="1600" dirty="0">
                <a:latin typeface="Consolas" panose="020B0609020204030204" pitchFamily="49" charset="0"/>
              </a:rPr>
              <a:t>(model=model)</a:t>
            </a:r>
          </a:p>
          <a:p>
            <a:r>
              <a:rPr lang="en-US" altLang="zh-TW" sz="1600" dirty="0">
                <a:latin typeface="Consolas" panose="020B0609020204030204" pitchFamily="49" charset="0"/>
              </a:rPr>
              <a:t>    - Groups trackable objects, saving and restoring them</a:t>
            </a:r>
          </a:p>
          <a:p>
            <a:r>
              <a:rPr lang="en-US" altLang="zh-TW" sz="1600" b="1" dirty="0">
                <a:latin typeface="Consolas" panose="020B0609020204030204" pitchFamily="49" charset="0"/>
              </a:rPr>
              <a:t>Reference:</a:t>
            </a:r>
          </a:p>
          <a:p>
            <a:r>
              <a:rPr lang="en-US" altLang="zh-TW" sz="1600" dirty="0">
                <a:latin typeface="Consolas" panose="020B0609020204030204" pitchFamily="49" charset="0"/>
                <a:hlinkClick r:id="rId2"/>
              </a:rPr>
              <a:t>https://www.tensorflow.org/api_docs/python/tf/train/Checkpoint</a:t>
            </a:r>
            <a:endParaRPr lang="en-US" altLang="zh-TW" sz="1600" b="1" dirty="0">
              <a:latin typeface="Consolas" panose="020B0609020204030204" pitchFamily="49" charset="0"/>
            </a:endParaRPr>
          </a:p>
          <a:p>
            <a:r>
              <a:rPr lang="en-US" altLang="zh-TW" sz="1600" dirty="0">
                <a:latin typeface="Consolas" panose="020B0609020204030204" pitchFamily="49" charset="0"/>
                <a:hlinkClick r:id="rId3"/>
              </a:rPr>
              <a:t>https://www.tensorflow.org/api_docs/python/tf/train/CheckpointManager</a:t>
            </a:r>
            <a:endParaRPr lang="en-US" altLang="zh-TW" sz="16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4292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99171"/>
          </a:xfrm>
        </p:spPr>
        <p:txBody>
          <a:bodyPr>
            <a:noAutofit/>
          </a:bodyPr>
          <a:lstStyle/>
          <a:p>
            <a:pPr algn="l"/>
            <a:r>
              <a:rPr lang="en-US" altLang="zh-TW" sz="2400" b="1" dirty="0"/>
              <a:t>5.4 Train your model at least 50 epochs by your own computer, save your model and take a screenshot of your training loss and accuracy. (10%) (2/3)</a:t>
            </a:r>
            <a:endParaRPr lang="zh-TW" altLang="en-US" sz="2400" b="1" dirty="0"/>
          </a:p>
        </p:txBody>
      </p:sp>
      <p:sp>
        <p:nvSpPr>
          <p:cNvPr id="5" name="文字方塊 4"/>
          <p:cNvSpPr txBox="1"/>
          <p:nvPr/>
        </p:nvSpPr>
        <p:spPr>
          <a:xfrm>
            <a:off x="457200" y="1556792"/>
            <a:ext cx="8229600" cy="3293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metric = </a:t>
            </a:r>
            <a:r>
              <a:rPr lang="en-US" altLang="zh-TW" sz="1600" b="0" dirty="0" err="1">
                <a:solidFill>
                  <a:srgbClr val="D4D4D4"/>
                </a:solidFill>
                <a:effectLst/>
                <a:latin typeface="Consolas"/>
              </a:rPr>
              <a:t>keras.metrics.SparseCategoricalAccuracy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()</a:t>
            </a:r>
            <a:b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</a:b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accuracy = []</a:t>
            </a:r>
          </a:p>
          <a:p>
            <a:endParaRPr lang="en-US" altLang="zh-TW" sz="1600" b="0" dirty="0">
              <a:solidFill>
                <a:srgbClr val="D4D4D4"/>
              </a:solidFill>
              <a:effectLst/>
              <a:latin typeface="Consolas"/>
            </a:endParaRPr>
          </a:p>
          <a:p>
            <a:r>
              <a:rPr lang="en-US" altLang="zh-TW" sz="1600" dirty="0">
                <a:solidFill>
                  <a:srgbClr val="D4D4D4"/>
                </a:solidFill>
                <a:latin typeface="Consolas"/>
              </a:rPr>
              <a:t>...</a:t>
            </a:r>
            <a:endParaRPr lang="en-US" altLang="zh-TW" sz="1600" b="0" dirty="0">
              <a:solidFill>
                <a:srgbClr val="D4D4D4"/>
              </a:solidFill>
              <a:effectLst/>
              <a:latin typeface="Consolas"/>
            </a:endParaRPr>
          </a:p>
          <a:p>
            <a:b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</a:b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grads = </a:t>
            </a:r>
            <a:r>
              <a:rPr lang="en-US" altLang="zh-TW" sz="1600" b="0" dirty="0" err="1">
                <a:solidFill>
                  <a:srgbClr val="D4D4D4"/>
                </a:solidFill>
                <a:effectLst/>
                <a:latin typeface="Consolas"/>
              </a:rPr>
              <a:t>tape.gradient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(l, </a:t>
            </a:r>
            <a:r>
              <a:rPr lang="en-US" altLang="zh-TW" sz="1600" b="0" dirty="0" err="1">
                <a:solidFill>
                  <a:srgbClr val="D4D4D4"/>
                </a:solidFill>
                <a:effectLst/>
                <a:latin typeface="Consolas"/>
              </a:rPr>
              <a:t>model.trainable_variables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)</a:t>
            </a:r>
          </a:p>
          <a:p>
            <a:r>
              <a:rPr lang="en-US" altLang="zh-TW" sz="1600" b="0" dirty="0" err="1">
                <a:solidFill>
                  <a:srgbClr val="D4D4D4"/>
                </a:solidFill>
                <a:effectLst/>
                <a:latin typeface="Consolas"/>
              </a:rPr>
              <a:t>optimizer.apply_gradients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(</a:t>
            </a:r>
            <a:r>
              <a:rPr lang="en-US" altLang="zh-TW" sz="1600" b="0" dirty="0">
                <a:solidFill>
                  <a:srgbClr val="DCDCAA"/>
                </a:solidFill>
                <a:effectLst/>
                <a:latin typeface="Consolas"/>
              </a:rPr>
              <a:t>zip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(grads, </a:t>
            </a:r>
            <a:r>
              <a:rPr lang="en-US" altLang="zh-TW" sz="1600" b="0" dirty="0" err="1">
                <a:solidFill>
                  <a:srgbClr val="D4D4D4"/>
                </a:solidFill>
                <a:effectLst/>
                <a:latin typeface="Consolas"/>
              </a:rPr>
              <a:t>model.trainable_variables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))</a:t>
            </a:r>
          </a:p>
          <a:p>
            <a:r>
              <a:rPr lang="en-US" altLang="zh-TW" sz="1600" b="0" dirty="0" err="1">
                <a:solidFill>
                  <a:srgbClr val="D4D4D4"/>
                </a:solidFill>
                <a:effectLst/>
                <a:latin typeface="Consolas"/>
              </a:rPr>
              <a:t>metric.update_state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(batch[</a:t>
            </a:r>
            <a:r>
              <a:rPr lang="en-US" altLang="zh-TW" sz="1600" b="0" dirty="0">
                <a:solidFill>
                  <a:srgbClr val="B5CEA8"/>
                </a:solidFill>
                <a:effectLst/>
                <a:latin typeface="Consolas"/>
              </a:rPr>
              <a:t>1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], y) </a:t>
            </a:r>
            <a:r>
              <a:rPr lang="en-US" altLang="zh-TW" sz="1600" b="0" dirty="0">
                <a:solidFill>
                  <a:srgbClr val="6A9955"/>
                </a:solidFill>
                <a:effectLst/>
                <a:latin typeface="Consolas"/>
              </a:rPr>
              <a:t># Accumulates metric statistics</a:t>
            </a:r>
          </a:p>
          <a:p>
            <a:endParaRPr lang="en-US" altLang="zh-TW" sz="1600" b="0" dirty="0">
              <a:solidFill>
                <a:srgbClr val="D4D4D4"/>
              </a:solidFill>
              <a:effectLst/>
              <a:latin typeface="Consolas"/>
            </a:endParaRPr>
          </a:p>
          <a:p>
            <a:r>
              <a:rPr lang="en-US" altLang="zh-TW" sz="1600" dirty="0">
                <a:solidFill>
                  <a:srgbClr val="D4D4D4"/>
                </a:solidFill>
                <a:latin typeface="Consolas"/>
              </a:rPr>
              <a:t>...</a:t>
            </a:r>
          </a:p>
          <a:p>
            <a:endParaRPr lang="en-US" altLang="zh-TW" sz="1600" b="0" dirty="0">
              <a:solidFill>
                <a:srgbClr val="D4D4D4"/>
              </a:solidFill>
              <a:effectLst/>
              <a:latin typeface="Consolas"/>
            </a:endParaRPr>
          </a:p>
          <a:p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losses += [</a:t>
            </a:r>
            <a:r>
              <a:rPr lang="en-US" altLang="zh-TW" sz="1600" b="0" dirty="0" err="1">
                <a:solidFill>
                  <a:srgbClr val="D4D4D4"/>
                </a:solidFill>
                <a:effectLst/>
                <a:latin typeface="Consolas"/>
              </a:rPr>
              <a:t>tf.reduce_mean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(l).</a:t>
            </a:r>
            <a:r>
              <a:rPr lang="en-US" altLang="zh-TW" sz="1600" b="0" dirty="0" err="1">
                <a:solidFill>
                  <a:srgbClr val="D4D4D4"/>
                </a:solidFill>
                <a:effectLst/>
                <a:latin typeface="Consolas"/>
              </a:rPr>
              <a:t>numpy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()]</a:t>
            </a:r>
          </a:p>
          <a:p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accuracy += [</a:t>
            </a:r>
            <a:r>
              <a:rPr lang="en-US" altLang="zh-TW" sz="1600" b="0" dirty="0" err="1">
                <a:solidFill>
                  <a:srgbClr val="D4D4D4"/>
                </a:solidFill>
                <a:effectLst/>
                <a:latin typeface="Consolas"/>
              </a:rPr>
              <a:t>metric.result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().</a:t>
            </a:r>
            <a:r>
              <a:rPr lang="en-US" altLang="zh-TW" sz="1600" b="0" dirty="0" err="1">
                <a:solidFill>
                  <a:srgbClr val="D4D4D4"/>
                </a:solidFill>
                <a:effectLst/>
                <a:latin typeface="Consolas"/>
              </a:rPr>
              <a:t>numpy</a:t>
            </a:r>
            <a:r>
              <a:rPr lang="en-US" altLang="zh-TW" sz="1600" b="0" dirty="0">
                <a:solidFill>
                  <a:srgbClr val="D4D4D4"/>
                </a:solidFill>
                <a:effectLst/>
                <a:latin typeface="Consolas"/>
              </a:rPr>
              <a:t>()]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57200" y="5013176"/>
            <a:ext cx="822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latin typeface="Consolas" panose="020B0609020204030204" pitchFamily="49" charset="0"/>
              </a:rPr>
              <a:t>Description:</a:t>
            </a:r>
          </a:p>
          <a:p>
            <a:r>
              <a:rPr lang="en-US" altLang="zh-TW" sz="1600" dirty="0">
                <a:latin typeface="Consolas" panose="020B0609020204030204" pitchFamily="49" charset="0"/>
              </a:rPr>
              <a:t>  </a:t>
            </a:r>
            <a:r>
              <a:rPr lang="en-US" altLang="zh-TW" sz="1600" dirty="0" err="1">
                <a:latin typeface="Consolas" panose="020B0609020204030204" pitchFamily="49" charset="0"/>
              </a:rPr>
              <a:t>keras.metrics.SparseCategoricalAccuracy</a:t>
            </a:r>
            <a:endParaRPr lang="en-US" altLang="zh-TW" sz="1600" dirty="0">
              <a:latin typeface="Consolas" panose="020B0609020204030204" pitchFamily="49" charset="0"/>
            </a:endParaRPr>
          </a:p>
          <a:p>
            <a:r>
              <a:rPr lang="en-US" altLang="zh-TW" sz="1600" dirty="0">
                <a:latin typeface="Consolas" panose="020B0609020204030204" pitchFamily="49" charset="0"/>
              </a:rPr>
              <a:t>    - Calculates how often predictions matches integer labels.</a:t>
            </a:r>
          </a:p>
          <a:p>
            <a:r>
              <a:rPr lang="en-US" altLang="zh-TW" sz="1600" b="1" dirty="0">
                <a:latin typeface="Consolas" panose="020B0609020204030204" pitchFamily="49" charset="0"/>
              </a:rPr>
              <a:t>Reference:</a:t>
            </a:r>
          </a:p>
          <a:p>
            <a:r>
              <a:rPr lang="en-US" altLang="zh-TW" sz="1600" dirty="0">
                <a:latin typeface="Consolas" panose="020B0609020204030204" pitchFamily="49" charset="0"/>
                <a:hlinkClick r:id="rId2"/>
              </a:rPr>
              <a:t>https://www.tensorflow.org/api_docs/python/tf/keras/metrics/SparseCategoricalAccuracy</a:t>
            </a:r>
            <a:endParaRPr lang="en-US" altLang="zh-TW" sz="16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95983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99171"/>
          </a:xfrm>
        </p:spPr>
        <p:txBody>
          <a:bodyPr>
            <a:noAutofit/>
          </a:bodyPr>
          <a:lstStyle/>
          <a:p>
            <a:pPr algn="l"/>
            <a:r>
              <a:rPr lang="en-US" altLang="zh-TW" sz="2400" b="1" dirty="0"/>
              <a:t>5.4 Train your model at least 50 epochs by your own computer, save your model and take a screenshot of your training loss and accuracy. (10%) (3/3)</a:t>
            </a:r>
            <a:endParaRPr lang="zh-TW" altLang="en-US" sz="2400" b="1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E7A66194-BCFE-4544-8D54-A58E8E8906DE}"/>
              </a:ext>
            </a:extLst>
          </p:cNvPr>
          <p:cNvSpPr txBox="1">
            <a:spLocks/>
          </p:cNvSpPr>
          <p:nvPr/>
        </p:nvSpPr>
        <p:spPr>
          <a:xfrm>
            <a:off x="0" y="1110592"/>
            <a:ext cx="9070825" cy="56414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zh-TW" sz="2400" dirty="0"/>
              <a:t>Result: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45DA4B3-EFFA-4092-B204-CEDA15ECF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5263"/>
            <a:ext cx="9144000" cy="371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9177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634194" cy="1489435"/>
          </a:xfrm>
        </p:spPr>
        <p:txBody>
          <a:bodyPr>
            <a:noAutofit/>
          </a:bodyPr>
          <a:lstStyle/>
          <a:p>
            <a:r>
              <a:rPr lang="en-US" altLang="zh-TW" sz="2400" b="1" dirty="0"/>
              <a:t>5.5 Load your model trained at 5.4. </a:t>
            </a:r>
            <a:br>
              <a:rPr lang="en-US" altLang="zh-TW" sz="2400" b="1" dirty="0"/>
            </a:br>
            <a:r>
              <a:rPr lang="en-US" altLang="zh-TW" sz="2400" b="1" dirty="0"/>
              <a:t>Let us choose one test image from Cifar-10 test images.</a:t>
            </a:r>
            <a:br>
              <a:rPr lang="en-US" altLang="zh-TW" sz="2400" b="1" dirty="0"/>
            </a:br>
            <a:r>
              <a:rPr lang="en-US" altLang="zh-TW" sz="2400" b="1" dirty="0"/>
              <a:t>Then inference the image, show image and estimate this test image. (10%) (1/2)</a:t>
            </a:r>
            <a:endParaRPr lang="en-US" altLang="zh-TW" sz="2400" b="1" dirty="0">
              <a:solidFill>
                <a:srgbClr val="FF00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57200" y="2397948"/>
            <a:ext cx="8229600" cy="206210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sz="1600" b="0" dirty="0">
                <a:solidFill>
                  <a:srgbClr val="6A9955"/>
                </a:solidFill>
                <a:effectLst/>
                <a:latin typeface="Consolas"/>
              </a:rPr>
              <a:t># expand one dimension (32, 32, 3) =&gt; (1, 32, 32, 3)</a:t>
            </a:r>
            <a:endParaRPr lang="es-ES" altLang="zh-TW" sz="1600" b="0" dirty="0">
              <a:solidFill>
                <a:srgbClr val="D4D4D4"/>
              </a:solidFill>
              <a:effectLst/>
              <a:latin typeface="Consolas"/>
            </a:endParaRPr>
          </a:p>
          <a:p>
            <a:r>
              <a:rPr lang="es-ES" altLang="zh-TW" sz="1600" b="0" dirty="0">
                <a:solidFill>
                  <a:srgbClr val="D4D4D4"/>
                </a:solidFill>
                <a:effectLst/>
                <a:latin typeface="Consolas"/>
              </a:rPr>
              <a:t>image = image[np.newaxis]</a:t>
            </a:r>
          </a:p>
          <a:p>
            <a:endParaRPr lang="es-ES" altLang="zh-TW" sz="1600" b="0" dirty="0">
              <a:solidFill>
                <a:srgbClr val="D4D4D4"/>
              </a:solidFill>
              <a:effectLst/>
              <a:latin typeface="Consolas"/>
            </a:endParaRPr>
          </a:p>
          <a:p>
            <a:r>
              <a:rPr lang="en-US" altLang="zh-TW" sz="1600" b="0" dirty="0">
                <a:solidFill>
                  <a:srgbClr val="6A9955"/>
                </a:solidFill>
                <a:effectLst/>
                <a:latin typeface="Consolas"/>
              </a:rPr>
              <a:t># calculate probability by your model</a:t>
            </a:r>
            <a:endParaRPr lang="es-ES" altLang="zh-TW" sz="1600" b="0" dirty="0">
              <a:solidFill>
                <a:srgbClr val="D4D4D4"/>
              </a:solidFill>
              <a:effectLst/>
              <a:latin typeface="Consolas"/>
            </a:endParaRPr>
          </a:p>
          <a:p>
            <a:r>
              <a:rPr lang="es-ES" altLang="zh-TW" sz="1600" b="0" dirty="0">
                <a:solidFill>
                  <a:srgbClr val="D4D4D4"/>
                </a:solidFill>
                <a:effectLst/>
                <a:latin typeface="Consolas"/>
              </a:rPr>
              <a:t>y = model(y)</a:t>
            </a:r>
          </a:p>
          <a:p>
            <a:endParaRPr lang="es-ES" altLang="zh-TW" sz="1600" b="0" dirty="0">
              <a:solidFill>
                <a:srgbClr val="D4D4D4"/>
              </a:solidFill>
              <a:effectLst/>
              <a:latin typeface="Consolas"/>
            </a:endParaRPr>
          </a:p>
          <a:p>
            <a:r>
              <a:rPr lang="it-IT" altLang="zh-TW" sz="1600" b="0" dirty="0">
                <a:solidFill>
                  <a:srgbClr val="6A9955"/>
                </a:solidFill>
                <a:effectLst/>
                <a:latin typeface="Consolas"/>
              </a:rPr>
              <a:t># squeeze dimension (1, 10) =&gt; (10,)</a:t>
            </a:r>
            <a:endParaRPr lang="es-ES" altLang="zh-TW" sz="1600" b="0" dirty="0">
              <a:solidFill>
                <a:srgbClr val="D4D4D4"/>
              </a:solidFill>
              <a:effectLst/>
              <a:latin typeface="Consolas"/>
            </a:endParaRPr>
          </a:p>
          <a:p>
            <a:r>
              <a:rPr lang="es-ES" altLang="zh-TW" sz="1600" b="0" dirty="0">
                <a:solidFill>
                  <a:srgbClr val="D4D4D4"/>
                </a:solidFill>
                <a:effectLst/>
                <a:latin typeface="Consolas"/>
              </a:rPr>
              <a:t>y = np.squeeze(y)</a:t>
            </a:r>
          </a:p>
        </p:txBody>
      </p:sp>
    </p:spTree>
    <p:extLst>
      <p:ext uri="{BB962C8B-B14F-4D97-AF65-F5344CB8AC3E}">
        <p14:creationId xmlns:p14="http://schemas.microsoft.com/office/powerpoint/2010/main" val="37634981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634194" cy="1489435"/>
          </a:xfrm>
        </p:spPr>
        <p:txBody>
          <a:bodyPr>
            <a:noAutofit/>
          </a:bodyPr>
          <a:lstStyle/>
          <a:p>
            <a:r>
              <a:rPr lang="en-US" altLang="zh-TW" sz="2400" b="1" dirty="0"/>
              <a:t>5.5 Load your model trained at 5.4. </a:t>
            </a:r>
            <a:br>
              <a:rPr lang="en-US" altLang="zh-TW" sz="2400" b="1" dirty="0"/>
            </a:br>
            <a:r>
              <a:rPr lang="en-US" altLang="zh-TW" sz="2400" b="1" dirty="0"/>
              <a:t>Let us choose one test image from Cifar-10 test images.</a:t>
            </a:r>
            <a:br>
              <a:rPr lang="en-US" altLang="zh-TW" sz="2400" b="1" dirty="0"/>
            </a:br>
            <a:r>
              <a:rPr lang="en-US" altLang="zh-TW" sz="2400" b="1" dirty="0"/>
              <a:t>Then inference the image, show image and estimate this test image. (10%) (2/2)</a:t>
            </a:r>
            <a:endParaRPr lang="en-US" altLang="zh-TW" sz="2400" b="1" dirty="0">
              <a:solidFill>
                <a:srgbClr val="FF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37F1855-F617-4D83-A9CF-2EAAD0A42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8480"/>
            <a:ext cx="9144000" cy="3286572"/>
          </a:xfrm>
          <a:prstGeom prst="rect">
            <a:avLst/>
          </a:prstGeom>
        </p:spPr>
      </p:pic>
      <p:sp>
        <p:nvSpPr>
          <p:cNvPr id="6" name="內容版面配置區 6">
            <a:extLst>
              <a:ext uri="{FF2B5EF4-FFF2-40B4-BE49-F238E27FC236}">
                <a16:creationId xmlns:a16="http://schemas.microsoft.com/office/drawing/2014/main" id="{C4E37992-6B36-4AB2-9271-7182F4E8CB5F}"/>
              </a:ext>
            </a:extLst>
          </p:cNvPr>
          <p:cNvSpPr txBox="1">
            <a:spLocks/>
          </p:cNvSpPr>
          <p:nvPr/>
        </p:nvSpPr>
        <p:spPr>
          <a:xfrm>
            <a:off x="-77822" y="1489435"/>
            <a:ext cx="9070825" cy="56414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altLang="zh-TW" sz="2400" dirty="0"/>
              <a:t>Result:</a:t>
            </a:r>
          </a:p>
        </p:txBody>
      </p:sp>
    </p:spTree>
    <p:extLst>
      <p:ext uri="{BB962C8B-B14F-4D97-AF65-F5344CB8AC3E}">
        <p14:creationId xmlns:p14="http://schemas.microsoft.com/office/powerpoint/2010/main" val="3664506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0" y="18037"/>
            <a:ext cx="7886699" cy="77891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0.</a:t>
            </a:r>
            <a:r>
              <a:rPr lang="zh-TW" altLang="en-US" sz="28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Homework Format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x="269749" y="691878"/>
            <a:ext cx="7562086" cy="326350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434975" indent="-342900">
              <a:lnSpc>
                <a:spcPct val="90000"/>
              </a:lnSpc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altLang="zh-TW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lang="zh-TW" altLang="zh-TW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MFC</a:t>
            </a:r>
            <a:r>
              <a:rPr lang="en-US" altLang="zh-TW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create GUI</a:t>
            </a:r>
            <a:r>
              <a:rPr lang="zh-TW" altLang="en-US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TW" sz="2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like following picture</a:t>
            </a:r>
            <a:endParaRPr lang="en-US" sz="2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6997447" y="6520876"/>
            <a:ext cx="2146553" cy="31908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5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42" y="1082783"/>
            <a:ext cx="8187397" cy="557080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4167"/>
          </a:xfrm>
        </p:spPr>
        <p:txBody>
          <a:bodyPr/>
          <a:lstStyle/>
          <a:p>
            <a:r>
              <a:rPr lang="en-US" sz="2800" b="1" dirty="0"/>
              <a:t>1. Camera Calibration 	   </a:t>
            </a:r>
            <a:r>
              <a:rPr lang="en-US" altLang="zh-TW" sz="1800" dirty="0"/>
              <a:t>(</a:t>
            </a:r>
            <a:r>
              <a:rPr lang="zh-CN" altLang="en-US" sz="1800" dirty="0"/>
              <a:t>出題：</a:t>
            </a:r>
            <a:r>
              <a:rPr lang="en-US" altLang="zh-CN" sz="1800" dirty="0"/>
              <a:t>Jang</a:t>
            </a:r>
            <a:r>
              <a:rPr lang="en-US" altLang="zh-TW" sz="1800" dirty="0"/>
              <a:t>)</a:t>
            </a:r>
            <a:endParaRPr lang="en-US" sz="2800" b="1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-92802" y="672444"/>
            <a:ext cx="7886699" cy="4351338"/>
          </a:xfrm>
        </p:spPr>
        <p:txBody>
          <a:bodyPr/>
          <a:lstStyle/>
          <a:p>
            <a:pPr marL="200025" indent="273844">
              <a:lnSpc>
                <a:spcPct val="100000"/>
              </a:lnSpc>
              <a:buNone/>
            </a:pPr>
            <a:r>
              <a:rPr lang="en-US" altLang="zh-TW" sz="2400" dirty="0"/>
              <a:t>1.1 Corner detection </a:t>
            </a:r>
          </a:p>
          <a:p>
            <a:pPr marL="200025" lvl="1" indent="273844">
              <a:lnSpc>
                <a:spcPct val="100000"/>
              </a:lnSpc>
              <a:buNone/>
            </a:pPr>
            <a:r>
              <a:rPr lang="en-US" altLang="zh-TW" sz="2400" dirty="0"/>
              <a:t>1.2 Find the intrinsic matrix </a:t>
            </a:r>
          </a:p>
          <a:p>
            <a:pPr marL="200025" lvl="1" indent="273844">
              <a:lnSpc>
                <a:spcPct val="100000"/>
              </a:lnSpc>
              <a:buNone/>
            </a:pPr>
            <a:r>
              <a:rPr lang="en-US" altLang="zh-TW" sz="2400" dirty="0"/>
              <a:t>1.3 Find the extrinsic matrix </a:t>
            </a:r>
          </a:p>
          <a:p>
            <a:pPr marL="200025" lvl="1" indent="273844">
              <a:lnSpc>
                <a:spcPct val="100000"/>
              </a:lnSpc>
              <a:buNone/>
            </a:pPr>
            <a:r>
              <a:rPr lang="en-US" altLang="zh-TW" sz="2400" dirty="0"/>
              <a:t>1.4 Find the distortion matrix </a:t>
            </a:r>
          </a:p>
          <a:p>
            <a:endParaRPr lang="en-US" sz="2400" dirty="0"/>
          </a:p>
        </p:txBody>
      </p:sp>
      <p:sp>
        <p:nvSpPr>
          <p:cNvPr id="4" name="Shape 132">
            <a:extLst>
              <a:ext uri="{FF2B5EF4-FFF2-40B4-BE49-F238E27FC236}">
                <a16:creationId xmlns:a16="http://schemas.microsoft.com/office/drawing/2014/main" id="{E693A50F-A2F1-4243-A447-D566076878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86601" y="6561368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6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C74439-8574-456F-83F4-33B064B927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622" b="42545"/>
          <a:stretch/>
        </p:blipFill>
        <p:spPr>
          <a:xfrm>
            <a:off x="2036647" y="2726849"/>
            <a:ext cx="5487636" cy="38345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8DCBCB-F306-4AD5-A8E0-6CA434B289EC}"/>
              </a:ext>
            </a:extLst>
          </p:cNvPr>
          <p:cNvSpPr/>
          <p:nvPr/>
        </p:nvSpPr>
        <p:spPr>
          <a:xfrm>
            <a:off x="2506938" y="3695510"/>
            <a:ext cx="4927134" cy="28658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258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54341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1.1 Corner </a:t>
            </a: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etection                                          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zh-TW" altLang="en-US" sz="2000" dirty="0">
                <a:latin typeface="Arial"/>
                <a:ea typeface="Arial"/>
                <a:cs typeface="Arial"/>
                <a:sym typeface="Arial"/>
              </a:rPr>
              <a:t>解題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:Max)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32263" y="539915"/>
            <a:ext cx="8842246" cy="326350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Given: </a:t>
            </a:r>
            <a:r>
              <a:rPr lang="en-US" alt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images,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.bmp ~ 15.bmp</a:t>
            </a:r>
            <a:endParaRPr lang="en-US" altLang="zh-TW" dirty="0"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Q: 1) Find and draw the corners on the chessboard for each image.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          2) Click 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button “1.1” to show the result.</a:t>
            </a:r>
          </a:p>
          <a:p>
            <a:pPr marL="342900"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  <a:latin typeface="Arial"/>
                <a:cs typeface="Arial"/>
              </a:rPr>
              <a:t>Hint : </a:t>
            </a:r>
          </a:p>
          <a:p>
            <a:pPr marL="342900" lvl="1" indent="0">
              <a:lnSpc>
                <a:spcPct val="100000"/>
              </a:lnSpc>
              <a:buSzPct val="25000"/>
              <a:buNone/>
            </a:pPr>
            <a:r>
              <a:rPr lang="en-US" sz="2000" dirty="0" err="1"/>
              <a:t>OpenCV</a:t>
            </a:r>
            <a:r>
              <a:rPr lang="en-US" sz="2000" dirty="0"/>
              <a:t> Textbook Chapter 11 (p. 398</a:t>
            </a:r>
            <a:r>
              <a:rPr lang="zh-TW" altLang="en-US" sz="2000" dirty="0"/>
              <a:t> </a:t>
            </a:r>
            <a:r>
              <a:rPr lang="en-US" altLang="zh-TW" sz="2000" dirty="0"/>
              <a:t>~</a:t>
            </a:r>
            <a:r>
              <a:rPr lang="zh-TW" altLang="en-US" sz="2000" dirty="0"/>
              <a:t> </a:t>
            </a:r>
            <a:r>
              <a:rPr lang="en-US" altLang="zh-TW" sz="2000" dirty="0"/>
              <a:t>p. 399</a:t>
            </a:r>
            <a:r>
              <a:rPr lang="en-US" sz="2000" dirty="0"/>
              <a:t>)</a:t>
            </a:r>
          </a:p>
          <a:p>
            <a:pPr marL="342900" lvl="1" indent="0">
              <a:lnSpc>
                <a:spcPct val="100000"/>
              </a:lnSpc>
              <a:buSzPct val="25000"/>
              <a:buNone/>
            </a:pPr>
            <a:r>
              <a:rPr lang="en-US" altLang="zh-TW" sz="2000" dirty="0" err="1"/>
              <a:t>cvShowImage</a:t>
            </a:r>
            <a:r>
              <a:rPr lang="en-US" altLang="zh-TW" sz="2000" dirty="0"/>
              <a:t>(…);</a:t>
            </a:r>
            <a:endParaRPr lang="en-US" sz="2000" dirty="0"/>
          </a:p>
          <a:p>
            <a:pPr marL="342900" lvl="1" indent="-342900"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000" dirty="0"/>
              <a:t>Ex:</a:t>
            </a:r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7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132">
            <a:extLst>
              <a:ext uri="{FF2B5EF4-FFF2-40B4-BE49-F238E27FC236}">
                <a16:creationId xmlns:a16="http://schemas.microsoft.com/office/drawing/2014/main" id="{F1A23649-9485-491F-AE1F-5325150B7560}"/>
              </a:ext>
            </a:extLst>
          </p:cNvPr>
          <p:cNvSpPr txBox="1">
            <a:spLocks/>
          </p:cNvSpPr>
          <p:nvPr/>
        </p:nvSpPr>
        <p:spPr>
          <a:xfrm>
            <a:off x="7074330" y="65796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7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7FD206-4032-4545-B5CA-67A09F6B28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622" b="42545"/>
          <a:stretch/>
        </p:blipFill>
        <p:spPr>
          <a:xfrm>
            <a:off x="12271" y="2987711"/>
            <a:ext cx="5487636" cy="38345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66640F2-0FCF-4486-8D32-8483D6227A2F}"/>
              </a:ext>
            </a:extLst>
          </p:cNvPr>
          <p:cNvSpPr/>
          <p:nvPr/>
        </p:nvSpPr>
        <p:spPr>
          <a:xfrm>
            <a:off x="914400" y="4425696"/>
            <a:ext cx="1709928" cy="6675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" t="8134" r="368" b="6933"/>
          <a:stretch/>
        </p:blipFill>
        <p:spPr>
          <a:xfrm>
            <a:off x="3646752" y="2943312"/>
            <a:ext cx="5464985" cy="387891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699" cy="654341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Arial"/>
                <a:ea typeface="Arial"/>
                <a:cs typeface="Arial"/>
                <a:sym typeface="Arial"/>
              </a:rPr>
              <a:t>1.1 Corner detection (10%)</a:t>
            </a:r>
          </a:p>
        </p:txBody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32263" y="539915"/>
            <a:ext cx="8842246" cy="11209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Given: </a:t>
            </a:r>
            <a:r>
              <a:rPr lang="en-US" altLang="zh-TW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r>
            <a:r>
              <a: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images, </a:t>
            </a:r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altLang="zh-TW" sz="2000" dirty="0">
                <a:latin typeface="Arial"/>
                <a:ea typeface="Arial"/>
                <a:cs typeface="Arial"/>
                <a:sym typeface="Arial"/>
              </a:rPr>
              <a:t>.bmp ~ 15.bmp</a:t>
            </a:r>
            <a:endParaRPr lang="en-US" altLang="zh-TW" dirty="0"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Q</a:t>
            </a:r>
            <a:r>
              <a:rPr lang="en-US" sz="2000" dirty="0">
                <a:latin typeface="Arial"/>
                <a:ea typeface="Arial"/>
                <a:cs typeface="Arial"/>
                <a:sym typeface="Arial"/>
              </a:rPr>
              <a:t>: Find the corners on the chessboard for every image and draw them.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endParaRPr lang="en-US" sz="2000" dirty="0">
              <a:latin typeface="Arial"/>
              <a:ea typeface="Arial"/>
              <a:cs typeface="Arial"/>
              <a:sym typeface="Arial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dirty="0">
                <a:latin typeface="Arial"/>
                <a:cs typeface="Arial"/>
                <a:sym typeface="Arial"/>
              </a:rPr>
              <a:t>Answer:</a:t>
            </a:r>
            <a:endParaRPr lang="en-US" sz="2000" dirty="0"/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7086601" y="6584156"/>
            <a:ext cx="2057399" cy="273844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8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0242" y="1788447"/>
            <a:ext cx="852281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accent6"/>
                </a:solidFill>
                <a:latin typeface="+mj-lt"/>
                <a:ea typeface="돋움체" panose="020B0609000101010101" pitchFamily="49" charset="-127"/>
              </a:rPr>
              <a:t>// </a:t>
            </a:r>
            <a:r>
              <a:rPr lang="en-US" altLang="ko-KR" sz="1600" dirty="0" err="1">
                <a:solidFill>
                  <a:schemeClr val="accent6"/>
                </a:solidFill>
                <a:latin typeface="+mj-lt"/>
                <a:ea typeface="돋움체" panose="020B0609000101010101" pitchFamily="49" charset="-127"/>
              </a:rPr>
              <a:t>imgs</a:t>
            </a:r>
            <a:r>
              <a:rPr lang="en-US" altLang="ko-KR" sz="1600" dirty="0">
                <a:solidFill>
                  <a:schemeClr val="accent6"/>
                </a:solidFill>
                <a:latin typeface="+mj-lt"/>
                <a:ea typeface="돋움체" panose="020B0609000101010101" pitchFamily="49" charset="-127"/>
              </a:rPr>
              <a:t>: 15 images, </a:t>
            </a:r>
            <a:r>
              <a:rPr lang="en-US" altLang="ko-KR" sz="1600" dirty="0" err="1">
                <a:solidFill>
                  <a:schemeClr val="accent6"/>
                </a:solidFill>
                <a:latin typeface="+mj-lt"/>
                <a:ea typeface="돋움체" panose="020B0609000101010101" pitchFamily="49" charset="-127"/>
              </a:rPr>
              <a:t>chess_size</a:t>
            </a:r>
            <a:r>
              <a:rPr lang="en-US" altLang="ko-KR" sz="1600" dirty="0">
                <a:solidFill>
                  <a:schemeClr val="accent6"/>
                </a:solidFill>
                <a:latin typeface="+mj-lt"/>
                <a:ea typeface="돋움체" panose="020B0609000101010101" pitchFamily="49" charset="-127"/>
              </a:rPr>
              <a:t>: rows and columns of the chessboard</a:t>
            </a:r>
          </a:p>
          <a:p>
            <a:r>
              <a:rPr lang="en-US" altLang="ko-KR" sz="1600" dirty="0">
                <a:solidFill>
                  <a:schemeClr val="accent6"/>
                </a:solidFill>
                <a:latin typeface="+mj-lt"/>
                <a:ea typeface="돋움체" panose="020B0609000101010101" pitchFamily="49" charset="-127"/>
              </a:rPr>
              <a:t>// corners: corners of the chessboard</a:t>
            </a:r>
          </a:p>
          <a:p>
            <a:r>
              <a:rPr lang="en-US" altLang="zh-TW" sz="1800" b="1" dirty="0">
                <a:latin typeface="+mj-lt"/>
                <a:ea typeface="돋움체" panose="020B0609000101010101" pitchFamily="49" charset="-127"/>
              </a:rPr>
              <a:t>cv2.</a:t>
            </a:r>
            <a:r>
              <a:rPr lang="en-US" altLang="ko-KR" sz="1800" b="1" dirty="0">
                <a:latin typeface="+mj-lt"/>
                <a:ea typeface="돋움체" panose="020B0609000101010101" pitchFamily="49" charset="-127"/>
              </a:rPr>
              <a:t>findChessboardCorners</a:t>
            </a:r>
            <a:r>
              <a:rPr lang="en-US" altLang="ko-KR" sz="1800" dirty="0">
                <a:latin typeface="+mj-lt"/>
                <a:ea typeface="돋움체" panose="020B0609000101010101" pitchFamily="49" charset="-127"/>
              </a:rPr>
              <a:t>( image, </a:t>
            </a:r>
            <a:r>
              <a:rPr lang="en-US" altLang="ko-KR" sz="1800" dirty="0" err="1">
                <a:latin typeface="+mj-lt"/>
                <a:ea typeface="돋움체" panose="020B0609000101010101" pitchFamily="49" charset="-127"/>
              </a:rPr>
              <a:t>PatternSize</a:t>
            </a:r>
            <a:r>
              <a:rPr lang="en-US" altLang="ko-KR" sz="1800" dirty="0">
                <a:latin typeface="+mj-lt"/>
                <a:ea typeface="돋움체" panose="020B0609000101010101" pitchFamily="49" charset="-127"/>
              </a:rPr>
              <a:t>, corners, </a:t>
            </a:r>
            <a:r>
              <a:rPr lang="en-US" altLang="ko-KR" sz="1800" dirty="0">
                <a:solidFill>
                  <a:srgbClr val="2F4F4F"/>
                </a:solidFill>
                <a:latin typeface="+mj-lt"/>
                <a:ea typeface="돋움체" panose="020B0609000101010101" pitchFamily="49" charset="-127"/>
              </a:rPr>
              <a:t>CALIB_CB_ADAPTIVE_THRESH</a:t>
            </a:r>
            <a:r>
              <a:rPr lang="en-US" altLang="ko-KR" sz="1800" dirty="0">
                <a:latin typeface="+mj-lt"/>
                <a:ea typeface="돋움체" panose="020B0609000101010101" pitchFamily="49" charset="-127"/>
              </a:rPr>
              <a:t> | </a:t>
            </a:r>
            <a:r>
              <a:rPr lang="en-US" altLang="ko-KR" sz="1800" dirty="0">
                <a:solidFill>
                  <a:srgbClr val="2F4F4F"/>
                </a:solidFill>
                <a:latin typeface="+mj-lt"/>
                <a:ea typeface="돋움체" panose="020B0609000101010101" pitchFamily="49" charset="-127"/>
              </a:rPr>
              <a:t>CALIB_CB_FAST_CHECK</a:t>
            </a:r>
            <a:r>
              <a:rPr lang="en-US" altLang="ko-KR" sz="1800" dirty="0">
                <a:latin typeface="+mj-lt"/>
                <a:ea typeface="돋움체" panose="020B0609000101010101" pitchFamily="49" charset="-127"/>
              </a:rPr>
              <a:t> | </a:t>
            </a:r>
            <a:r>
              <a:rPr lang="en-US" altLang="ko-KR" sz="1800" dirty="0">
                <a:solidFill>
                  <a:srgbClr val="2F4F4F"/>
                </a:solidFill>
                <a:latin typeface="+mj-lt"/>
                <a:ea typeface="돋움체" panose="020B0609000101010101" pitchFamily="49" charset="-127"/>
              </a:rPr>
              <a:t>CALIB_CB_NORMALIZE_IMAGE</a:t>
            </a:r>
            <a:r>
              <a:rPr lang="en-US" altLang="ko-KR" sz="1800" dirty="0">
                <a:latin typeface="+mj-lt"/>
                <a:ea typeface="돋움체" panose="020B0609000101010101" pitchFamily="49" charset="-127"/>
              </a:rPr>
              <a:t>) --&gt; </a:t>
            </a:r>
            <a:r>
              <a:rPr lang="en-US" altLang="ko-KR" sz="1800" dirty="0" err="1">
                <a:latin typeface="+mj-lt"/>
                <a:ea typeface="돋움체" panose="020B0609000101010101" pitchFamily="49" charset="-127"/>
              </a:rPr>
              <a:t>retval</a:t>
            </a:r>
            <a:r>
              <a:rPr lang="en-US" altLang="ko-KR" sz="1800" dirty="0">
                <a:latin typeface="+mj-lt"/>
                <a:ea typeface="돋움체" panose="020B0609000101010101" pitchFamily="49" charset="-127"/>
              </a:rPr>
              <a:t>, corners;</a:t>
            </a:r>
          </a:p>
          <a:p>
            <a:pPr lvl="3"/>
            <a:endParaRPr lang="en-US" altLang="ko-KR" sz="1800" dirty="0">
              <a:latin typeface="+mj-lt"/>
              <a:ea typeface="돋움체" panose="020B0609000101010101" pitchFamily="49" charset="-127"/>
            </a:endParaRPr>
          </a:p>
          <a:p>
            <a:pPr lvl="3"/>
            <a:r>
              <a:rPr lang="en-US" altLang="ko-KR" sz="1600" dirty="0">
                <a:solidFill>
                  <a:schemeClr val="accent6"/>
                </a:solidFill>
                <a:latin typeface="+mj-lt"/>
                <a:ea typeface="돋움체" panose="020B0609000101010101" pitchFamily="49" charset="-127"/>
              </a:rPr>
              <a:t>// found: Boolean result from findChessboardCorners</a:t>
            </a:r>
          </a:p>
          <a:p>
            <a:pPr lvl="3"/>
            <a:r>
              <a:rPr lang="en-US" altLang="ko-KR" sz="1800" b="1" dirty="0">
                <a:latin typeface="+mj-lt"/>
                <a:ea typeface="돋움체" panose="020B0609000101010101" pitchFamily="49" charset="-127"/>
              </a:rPr>
              <a:t>cv2.drawChessboardCorners</a:t>
            </a:r>
            <a:r>
              <a:rPr lang="en-US" altLang="ko-KR" sz="1800" dirty="0">
                <a:latin typeface="+mj-lt"/>
                <a:ea typeface="돋움체" panose="020B0609000101010101" pitchFamily="49" charset="-127"/>
              </a:rPr>
              <a:t>( image, </a:t>
            </a:r>
            <a:r>
              <a:rPr lang="en-US" altLang="ko-KR" sz="1800" dirty="0" err="1">
                <a:latin typeface="+mj-lt"/>
                <a:ea typeface="돋움체" panose="020B0609000101010101" pitchFamily="49" charset="-127"/>
              </a:rPr>
              <a:t>PatternSize</a:t>
            </a:r>
            <a:r>
              <a:rPr lang="en-US" altLang="ko-KR" sz="1800" dirty="0">
                <a:latin typeface="+mj-lt"/>
                <a:ea typeface="돋움체" panose="020B0609000101010101" pitchFamily="49" charset="-127"/>
              </a:rPr>
              <a:t>, corners, found);</a:t>
            </a:r>
          </a:p>
          <a:p>
            <a:endParaRPr lang="en-US" altLang="ko-KR" sz="1800" dirty="0">
              <a:solidFill>
                <a:srgbClr val="008000"/>
              </a:solidFill>
              <a:latin typeface="+mj-lt"/>
              <a:ea typeface="돋움체" panose="020B0609000101010101" pitchFamily="49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317" y="4129609"/>
            <a:ext cx="2723051" cy="25711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336" y="4128523"/>
            <a:ext cx="2849888" cy="257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854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749D0B-C147-4543-B9D7-90F4FD520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Code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6DB94D7-BA5A-4701-B341-66837D27BE0F}"/>
              </a:ext>
            </a:extLst>
          </p:cNvPr>
          <p:cNvSpPr txBox="1"/>
          <p:nvPr/>
        </p:nvSpPr>
        <p:spPr>
          <a:xfrm>
            <a:off x="80489" y="640935"/>
            <a:ext cx="899468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</a:rPr>
              <a:t>// Read</a:t>
            </a:r>
            <a:r>
              <a:rPr lang="zh-TW" altLang="en-US" sz="1800" dirty="0">
                <a:solidFill>
                  <a:srgbClr val="00B050"/>
                </a:solidFill>
              </a:rPr>
              <a:t> </a:t>
            </a:r>
            <a:r>
              <a:rPr lang="en-US" altLang="zh-TW" sz="1800" dirty="0">
                <a:solidFill>
                  <a:srgbClr val="00B050"/>
                </a:solidFill>
              </a:rPr>
              <a:t>the</a:t>
            </a:r>
            <a:r>
              <a:rPr lang="zh-TW" altLang="en-US" sz="1800" dirty="0">
                <a:solidFill>
                  <a:srgbClr val="00B050"/>
                </a:solidFill>
              </a:rPr>
              <a:t> </a:t>
            </a:r>
            <a:r>
              <a:rPr lang="en-US" altLang="zh-TW" sz="1800" dirty="0">
                <a:solidFill>
                  <a:srgbClr val="00B050"/>
                </a:solidFill>
              </a:rPr>
              <a:t>chess board images</a:t>
            </a:r>
            <a:endParaRPr lang="en-US" sz="1800" dirty="0">
              <a:solidFill>
                <a:srgbClr val="00B050"/>
              </a:solidFill>
            </a:endParaRPr>
          </a:p>
          <a:p>
            <a:r>
              <a:rPr lang="en-US" sz="1800" dirty="0"/>
              <a:t>names = sorted(os.listdir(_CALIBRATE_DIR), key=_KEY)</a:t>
            </a:r>
          </a:p>
          <a:p>
            <a:r>
              <a:rPr lang="en-US" sz="1800" dirty="0"/>
              <a:t>images = [cv2.imread(os.path.join(d, f), cv2.IMREAD_GRAYSCALE) for f in names]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B050"/>
                </a:solidFill>
              </a:rPr>
              <a:t>// Convert RGB to GRAY </a:t>
            </a:r>
          </a:p>
          <a:p>
            <a:r>
              <a:rPr lang="en-US" sz="1800" dirty="0"/>
              <a:t>images = [cv2.cvtColor(</a:t>
            </a:r>
            <a:r>
              <a:rPr lang="en-US" sz="1800" dirty="0" err="1"/>
              <a:t>i</a:t>
            </a:r>
            <a:r>
              <a:rPr lang="en-US" sz="1800" dirty="0"/>
              <a:t>, cv2.COLOR_GRAY2RGB) for </a:t>
            </a:r>
            <a:r>
              <a:rPr lang="en-US" sz="1800" dirty="0" err="1"/>
              <a:t>i</a:t>
            </a:r>
            <a:r>
              <a:rPr lang="en-US" sz="1800" dirty="0"/>
              <a:t> in images]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B050"/>
                </a:solidFill>
              </a:rPr>
              <a:t>// Find the chess board corners</a:t>
            </a:r>
          </a:p>
          <a:p>
            <a:r>
              <a:rPr lang="en-US" sz="1800" dirty="0"/>
              <a:t>all_retvals, all_corners = [</a:t>
            </a:r>
            <a:r>
              <a:rPr lang="en-US" sz="1800" b="1" dirty="0">
                <a:solidFill>
                  <a:srgbClr val="FF0000"/>
                </a:solidFill>
              </a:rPr>
              <a:t>cv2.findChessboardCorners</a:t>
            </a:r>
            <a:r>
              <a:rPr lang="en-US" sz="1800" dirty="0"/>
              <a:t>(</a:t>
            </a:r>
            <a:r>
              <a:rPr lang="en-US" sz="1800" dirty="0" err="1"/>
              <a:t>i</a:t>
            </a:r>
            <a:r>
              <a:rPr lang="en-US" sz="1800" dirty="0"/>
              <a:t>, pattern_size, None) for </a:t>
            </a:r>
            <a:r>
              <a:rPr lang="en-US" sz="1800" dirty="0" err="1"/>
              <a:t>i</a:t>
            </a:r>
            <a:r>
              <a:rPr lang="en-US" sz="1800" dirty="0"/>
              <a:t> in images]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B050"/>
                </a:solidFill>
              </a:rPr>
              <a:t>// Draw the corners on each images</a:t>
            </a:r>
          </a:p>
          <a:p>
            <a:r>
              <a:rPr lang="en-US" sz="1800" dirty="0"/>
              <a:t>images = [</a:t>
            </a:r>
            <a:r>
              <a:rPr lang="en-US" sz="1800" b="1" dirty="0">
                <a:solidFill>
                  <a:srgbClr val="FF0000"/>
                </a:solidFill>
              </a:rPr>
              <a:t>cv2.drawChessboardCorners</a:t>
            </a:r>
            <a:r>
              <a:rPr lang="en-US" sz="1800" dirty="0"/>
              <a:t>(</a:t>
            </a:r>
            <a:r>
              <a:rPr lang="en-US" sz="1800" dirty="0" err="1"/>
              <a:t>i</a:t>
            </a:r>
            <a:r>
              <a:rPr lang="en-US" sz="1800" dirty="0"/>
              <a:t>, _PATTERN_SIZE, c, r)</a:t>
            </a:r>
          </a:p>
          <a:p>
            <a:r>
              <a:rPr lang="en-US" sz="1800" dirty="0"/>
              <a:t>            for </a:t>
            </a:r>
            <a:r>
              <a:rPr lang="en-US" sz="1800" dirty="0" err="1"/>
              <a:t>i</a:t>
            </a:r>
            <a:r>
              <a:rPr lang="en-US" sz="1800" dirty="0"/>
              <a:t>, r, c in zip(images, all_retvals, all_corners)]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B050"/>
                </a:solidFill>
              </a:rPr>
              <a:t>// Show the images</a:t>
            </a:r>
          </a:p>
          <a:p>
            <a:r>
              <a:rPr lang="en-US" sz="1800" dirty="0"/>
              <a:t>for n, </a:t>
            </a:r>
            <a:r>
              <a:rPr lang="en-US" sz="1800" dirty="0" err="1"/>
              <a:t>i</a:t>
            </a:r>
            <a:r>
              <a:rPr lang="en-US" sz="1800" dirty="0"/>
              <a:t> in zip(os.listdir(_CALIBRATE_DIR), images):</a:t>
            </a:r>
          </a:p>
          <a:p>
            <a:r>
              <a:rPr lang="en-US" sz="1800" dirty="0"/>
              <a:t>      cv2.imshow(‘%s’%(n), </a:t>
            </a:r>
            <a:r>
              <a:rPr lang="en-US" sz="1800" dirty="0" err="1"/>
              <a:t>i</a:t>
            </a:r>
            <a:r>
              <a:rPr lang="en-US" sz="1800" dirty="0"/>
              <a:t>)</a:t>
            </a:r>
          </a:p>
          <a:p>
            <a:r>
              <a:rPr lang="en-US" sz="1800" dirty="0"/>
              <a:t>cv2.waitKey(0)</a:t>
            </a:r>
          </a:p>
        </p:txBody>
      </p:sp>
    </p:spTree>
    <p:extLst>
      <p:ext uri="{BB962C8B-B14F-4D97-AF65-F5344CB8AC3E}">
        <p14:creationId xmlns:p14="http://schemas.microsoft.com/office/powerpoint/2010/main" val="3537495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4350</TotalTime>
  <Words>4094</Words>
  <Application>Microsoft Office PowerPoint</Application>
  <PresentationFormat>如螢幕大小 (4:3)</PresentationFormat>
  <Paragraphs>565</Paragraphs>
  <Slides>49</Slides>
  <Notes>22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57" baseType="lpstr">
      <vt:lpstr>黑体</vt:lpstr>
      <vt:lpstr>微軟正黑體</vt:lpstr>
      <vt:lpstr>Arial</vt:lpstr>
      <vt:lpstr>Calibri</vt:lpstr>
      <vt:lpstr>Consolas</vt:lpstr>
      <vt:lpstr>Courier New</vt:lpstr>
      <vt:lpstr>Wingdings</vt:lpstr>
      <vt:lpstr>Office 佈景主題</vt:lpstr>
      <vt:lpstr>電腦視覺與深度學習 (Computer Vision and Deep Learning) Homework 1</vt:lpstr>
      <vt:lpstr>Notices (1/2)</vt:lpstr>
      <vt:lpstr>Notices (2/2)</vt:lpstr>
      <vt:lpstr>Grading </vt:lpstr>
      <vt:lpstr>0. Homework Format</vt:lpstr>
      <vt:lpstr>1. Camera Calibration     (出題：Jang)</vt:lpstr>
      <vt:lpstr>1.1 Corner Detection                                           (解題:Max) </vt:lpstr>
      <vt:lpstr>1.1 Corner detection (10%)</vt:lpstr>
      <vt:lpstr>Source Code</vt:lpstr>
      <vt:lpstr>1.2 Find the Intrinsic Matrix                               (解題:Max)             </vt:lpstr>
      <vt:lpstr>1.2 Find the Intrinsic Matrix (10%)</vt:lpstr>
      <vt:lpstr>1.3 Find the Extrinsic Matrix                              (解題:Max) </vt:lpstr>
      <vt:lpstr>1.3 Find the Extrinsic Matrix (10%)</vt:lpstr>
      <vt:lpstr>1.4 Find the Distortion Matrix                             (解題:Max) </vt:lpstr>
      <vt:lpstr>1.4 Find the Distortion Matrix (10%)</vt:lpstr>
      <vt:lpstr>Source Code for Q1-2 ~ Q1-4</vt:lpstr>
      <vt:lpstr>2. Augmented Reality         (出題：Jang)</vt:lpstr>
      <vt:lpstr>2. Augmented Reality - Solution(1/3)         (解題：Jimmy)</vt:lpstr>
      <vt:lpstr>2. Augmented Reality - Solution(2/3)     (解題：Jimmy)</vt:lpstr>
      <vt:lpstr>2. Augmented Reality - Solution(3/3)     (解題：Jimmy)</vt:lpstr>
      <vt:lpstr>3.1 Transforms: Rotation, Scaling, Translation (出題：YiYuan) </vt:lpstr>
      <vt:lpstr>PowerPoint 簡報</vt:lpstr>
      <vt:lpstr>imread</vt:lpstr>
      <vt:lpstr>getRotationMatrix2D </vt:lpstr>
      <vt:lpstr>getRotationMatrix2D</vt:lpstr>
      <vt:lpstr>Image panning</vt:lpstr>
      <vt:lpstr>getPerspectiveTransform(Original location, Converted position)</vt:lpstr>
      <vt:lpstr>3.1 Transforms: Rotation, Scaling, Translation (解題：Bill)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5.0 Train Cifar-10 Classifier Using LeNet-5</vt:lpstr>
      <vt:lpstr>5.1 Load Cifar-10 training dataset and randomly show 10 images and labels respectively (10%) (1/3)</vt:lpstr>
      <vt:lpstr>5.1 Load Cifar-10 training dataset and randomly show 10 images and labels respectively (10%) (2/3)</vt:lpstr>
      <vt:lpstr>5.1 Load Cifar-10 training dataset and randomly show 10 images and labels respectively (10%) (3/3)</vt:lpstr>
      <vt:lpstr>5.2 Print out training hyperparameters  (batch size, learning rate, optimizer)  (10%) (1/2)</vt:lpstr>
      <vt:lpstr>5.2 Print out training hyperparameters  (batch size, learning rate, optimizer)  (10%) (2/2)</vt:lpstr>
      <vt:lpstr>5.3 Train 1 epoch from initial status and show training loss at the end of the epoch. (10%) (1/4) </vt:lpstr>
      <vt:lpstr>5.3 Train 1 epoch from initial status and show training loss at the end of the epoch. (10%) (2/4)</vt:lpstr>
      <vt:lpstr>5.3 Train 1 epoch from initial status and show training loss at the end of the epoch. (10%) (3/4)</vt:lpstr>
      <vt:lpstr>5.3 Train 1 epoch from initial status and show training loss at the end of the epoch. (10%) (4/4)</vt:lpstr>
      <vt:lpstr>5.4 Train your model at least 50 epochs by your own computer, save your model and take a screenshot of your training loss and accuracy. (10%) (1/3)</vt:lpstr>
      <vt:lpstr>5.4 Train your model at least 50 epochs by your own computer, save your model and take a screenshot of your training loss and accuracy. (10%) (2/3)</vt:lpstr>
      <vt:lpstr>5.4 Train your model at least 50 epochs by your own computer, save your model and take a screenshot of your training loss and accuracy. (10%) (3/3)</vt:lpstr>
      <vt:lpstr>5.5 Load your model trained at 5.4.  Let us choose one test image from Cifar-10 test images. Then inference the image, show image and estimate this test image. (10%) (1/2)</vt:lpstr>
      <vt:lpstr>5.5 Load your model trained at 5.4.  Let us choose one test image from Cifar-10 test images. Then inference the image, show image and estimate this test image. (10%) (2/2)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Vision Homework 1</dc:title>
  <dc:creator>RL</dc:creator>
  <cp:lastModifiedBy>robotic lab</cp:lastModifiedBy>
  <cp:revision>515</cp:revision>
  <dcterms:modified xsi:type="dcterms:W3CDTF">2019-11-06T17:36:34Z</dcterms:modified>
</cp:coreProperties>
</file>